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17"/>
  </p:notesMasterIdLst>
  <p:sldIdLst>
    <p:sldId id="268" r:id="rId5"/>
    <p:sldId id="271" r:id="rId6"/>
    <p:sldId id="258" r:id="rId7"/>
    <p:sldId id="259" r:id="rId8"/>
    <p:sldId id="260" r:id="rId9"/>
    <p:sldId id="261" r:id="rId10"/>
    <p:sldId id="262" r:id="rId11"/>
    <p:sldId id="263" r:id="rId12"/>
    <p:sldId id="264" r:id="rId13"/>
    <p:sldId id="265" r:id="rId14"/>
    <p:sldId id="266" r:id="rId15"/>
    <p:sldId id="269" r:id="rId16"/>
  </p:sldIdLst>
  <p:sldSz cx="9144000" cy="5143500" type="screen16x9"/>
  <p:notesSz cx="6858000" cy="9144000"/>
  <p:embeddedFontLst>
    <p:embeddedFont>
      <p:font typeface="Montserrat"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4660"/>
  </p:normalViewPr>
  <p:slideViewPr>
    <p:cSldViewPr snapToGrid="0">
      <p:cViewPr varScale="1">
        <p:scale>
          <a:sx n="114" d="100"/>
          <a:sy n="114" d="100"/>
        </p:scale>
        <p:origin x="84" y="2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47ed96ed53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
              <a:t>Testar att lägga till anteckningar.</a:t>
            </a:r>
            <a:endParaRPr/>
          </a:p>
        </p:txBody>
      </p:sp>
      <p:sp>
        <p:nvSpPr>
          <p:cNvPr id="61" name="Google Shape;61;g47ed96ed53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6523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7ce546f08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31" name="Google Shape;131;g47ce546f08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7ce546f08_1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47" name="Google Shape;147;g47ce546f08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5e07805dd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r>
              <a:rPr lang="en"/>
              <a:t>Testar att lägga till anteckningar.</a:t>
            </a:r>
            <a:endParaRPr/>
          </a:p>
        </p:txBody>
      </p:sp>
      <p:sp>
        <p:nvSpPr>
          <p:cNvPr id="161" name="Google Shape;161;g45e07805d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954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47ce546f08_1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65" name="Google Shape;65;g47ce546f08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778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7ce546f08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75" name="Google Shape;75;g47ce546f0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7ce546f08_1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83" name="Google Shape;83;g47ce546f08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7ce546f08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91" name="Google Shape;91;g47ce546f08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7ce546f08_1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99" name="Google Shape;99;g47ce546f08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7ce546f08_1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07" name="Google Shape;107;g47ce546f08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7ce546f08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15" name="Google Shape;115;g47ce546f08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7ce546f08_1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23" name="Google Shape;123;g47ce546f08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tartsida för hela presentationen">
  <p:cSld name="1_Startsida för hela presentationen">
    <p:bg>
      <p:bgPr>
        <a:solidFill>
          <a:schemeClr val="lt1"/>
        </a:solidFill>
        <a:effectLst/>
      </p:bgPr>
    </p:bg>
    <p:spTree>
      <p:nvGrpSpPr>
        <p:cNvPr id="1" name="Shape 51"/>
        <p:cNvGrpSpPr/>
        <p:nvPr/>
      </p:nvGrpSpPr>
      <p:grpSpPr>
        <a:xfrm>
          <a:off x="0" y="0"/>
          <a:ext cx="0" cy="0"/>
          <a:chOff x="0" y="0"/>
          <a:chExt cx="0" cy="0"/>
        </a:xfrm>
      </p:grpSpPr>
      <p:pic>
        <p:nvPicPr>
          <p:cNvPr id="52" name="Google Shape;52;p13"/>
          <p:cNvPicPr preferRelativeResize="0"/>
          <p:nvPr/>
        </p:nvPicPr>
        <p:blipFill rotWithShape="1">
          <a:blip r:embed="rId2">
            <a:alphaModFix/>
          </a:blip>
          <a:srcRect/>
          <a:stretch/>
        </p:blipFill>
        <p:spPr>
          <a:xfrm>
            <a:off x="8164280" y="4618434"/>
            <a:ext cx="457200" cy="3309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0" y="50"/>
            <a:ext cx="4536000" cy="5143500"/>
          </a:xfrm>
          <a:prstGeom prst="rect">
            <a:avLst/>
          </a:prstGeom>
          <a:solidFill>
            <a:srgbClr val="18BDD4">
              <a:alpha val="2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9CB9C"/>
              </a:highligh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hyperlink" Target="https://itunes.apple.com/se/app/pussla-med-ne/id945317326?l=en&amp;mt=8" TargetMode="External"/><Relationship Id="rId7" Type="http://schemas.openxmlformats.org/officeDocument/2006/relationships/hyperlink" Target="https://itunes.apple.com/se/app/forfatta-med-ne/id1068799750?mt=8" TargetMode="External"/><Relationship Id="rId12"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itunes.apple.com/se/app/stava-med-ne/id937149083?l=en&amp;mt=8" TargetMode="External"/><Relationship Id="rId11" Type="http://schemas.openxmlformats.org/officeDocument/2006/relationships/image" Target="../media/image23.png"/><Relationship Id="rId5" Type="http://schemas.openxmlformats.org/officeDocument/2006/relationships/hyperlink" Target="https://itunes.apple.com/se/app/rakna-med-ne/id937713508?l=en&amp;mt=8" TargetMode="External"/><Relationship Id="rId1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hyperlink" Target="https://itunes.apple.com/se/app/sortera-och-rakna-med-ne/id946433537?l=en&amp;mt=8" TargetMode="External"/><Relationship Id="rId9" Type="http://schemas.openxmlformats.org/officeDocument/2006/relationships/image" Target="../media/image21.png"/><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5"/>
          <p:cNvSpPr/>
          <p:nvPr/>
        </p:nvSpPr>
        <p:spPr>
          <a:xfrm>
            <a:off x="9350" y="-4675"/>
            <a:ext cx="9203100" cy="5143500"/>
          </a:xfrm>
          <a:prstGeom prst="rect">
            <a:avLst/>
          </a:prstGeom>
          <a:solidFill>
            <a:srgbClr val="18BDD4">
              <a:alpha val="2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15"/>
          <p:cNvPicPr preferRelativeResize="0"/>
          <p:nvPr/>
        </p:nvPicPr>
        <p:blipFill rotWithShape="1">
          <a:blip r:embed="rId3">
            <a:alphaModFix/>
          </a:blip>
          <a:srcRect l="7045" t="2138" b="1956"/>
          <a:stretch/>
        </p:blipFill>
        <p:spPr>
          <a:xfrm>
            <a:off x="202775" y="174500"/>
            <a:ext cx="8770800" cy="4748575"/>
          </a:xfrm>
          <a:prstGeom prst="rect">
            <a:avLst/>
          </a:prstGeom>
          <a:noFill/>
          <a:ln>
            <a:noFill/>
          </a:ln>
          <a:effectLst>
            <a:outerShdw blurRad="57150" dist="19050" dir="5400000" algn="bl" rotWithShape="0">
              <a:srgbClr val="000000">
                <a:alpha val="50000"/>
              </a:srgbClr>
            </a:outerShdw>
          </a:effectLst>
        </p:spPr>
      </p:pic>
      <p:sp>
        <p:nvSpPr>
          <p:cNvPr id="65" name="Google Shape;65;p15"/>
          <p:cNvSpPr txBox="1">
            <a:spLocks noGrp="1"/>
          </p:cNvSpPr>
          <p:nvPr>
            <p:ph type="body" idx="4294967295"/>
          </p:nvPr>
        </p:nvSpPr>
        <p:spPr>
          <a:xfrm>
            <a:off x="1842638" y="2516300"/>
            <a:ext cx="5508600" cy="1567800"/>
          </a:xfrm>
          <a:prstGeom prst="rect">
            <a:avLst/>
          </a:prstGeom>
          <a:noFill/>
          <a:ln>
            <a:noFill/>
          </a:ln>
          <a:effectLst>
            <a:outerShdw blurRad="57150" dist="9525" dir="3000000" algn="bl" rotWithShape="0">
              <a:srgbClr val="000000"/>
            </a:outerShdw>
          </a:effectLst>
        </p:spPr>
        <p:txBody>
          <a:bodyPr spcFirstLastPara="1" wrap="square" lIns="91425" tIns="45700" rIns="91425" bIns="45700" anchor="t" anchorCtr="0">
            <a:noAutofit/>
          </a:bodyPr>
          <a:lstStyle/>
          <a:p>
            <a:pPr marL="0" marR="0" lvl="0" indent="0" algn="ctr" rtl="0">
              <a:lnSpc>
                <a:spcPct val="80000"/>
              </a:lnSpc>
              <a:spcBef>
                <a:spcPts val="560"/>
              </a:spcBef>
              <a:spcAft>
                <a:spcPts val="0"/>
              </a:spcAft>
              <a:buClr>
                <a:srgbClr val="18BDD4"/>
              </a:buClr>
              <a:buSzPts val="1400"/>
              <a:buFont typeface="Arial"/>
              <a:buNone/>
            </a:pPr>
            <a:r>
              <a:rPr lang="en" sz="2400" b="1" i="0" u="none" strike="noStrike" cap="none" dirty="0">
                <a:solidFill>
                  <a:schemeClr val="lt1"/>
                </a:solidFill>
                <a:latin typeface="Montserrat"/>
                <a:ea typeface="Montserrat"/>
                <a:cs typeface="Montserrat"/>
                <a:sym typeface="Montserrat"/>
              </a:rPr>
              <a:t>Kenneth Skårud</a:t>
            </a:r>
            <a:r>
              <a:rPr lang="en" sz="2400" i="0" u="none" strike="noStrike" cap="none" dirty="0">
                <a:solidFill>
                  <a:schemeClr val="lt1"/>
                </a:solidFill>
                <a:latin typeface="Montserrat"/>
                <a:ea typeface="Montserrat"/>
                <a:cs typeface="Montserrat"/>
                <a:sym typeface="Montserrat"/>
              </a:rPr>
              <a:t>, </a:t>
            </a:r>
            <a:r>
              <a:rPr lang="en" sz="2400" i="1" u="none" strike="noStrike" cap="none" dirty="0">
                <a:solidFill>
                  <a:schemeClr val="lt1"/>
                </a:solidFill>
                <a:latin typeface="Montserrat"/>
                <a:ea typeface="Montserrat"/>
                <a:cs typeface="Montserrat"/>
                <a:sym typeface="Montserrat"/>
              </a:rPr>
              <a:t>kundansvarig</a:t>
            </a:r>
            <a:r>
              <a:rPr lang="en" sz="2400" i="0" u="none" strike="noStrike" cap="none" dirty="0">
                <a:solidFill>
                  <a:srgbClr val="000000"/>
                </a:solidFill>
                <a:latin typeface="Montserrat"/>
                <a:ea typeface="Montserrat"/>
                <a:cs typeface="Montserrat"/>
                <a:sym typeface="Montserrat"/>
              </a:rPr>
              <a:t> </a:t>
            </a:r>
            <a:endParaRPr sz="2400" i="0" u="none" strike="noStrike" cap="none" dirty="0">
              <a:solidFill>
                <a:srgbClr val="000000"/>
              </a:solidFill>
              <a:latin typeface="Montserrat"/>
              <a:ea typeface="Montserrat"/>
              <a:cs typeface="Montserrat"/>
              <a:sym typeface="Montserrat"/>
            </a:endParaRPr>
          </a:p>
          <a:p>
            <a:pPr marL="0" marR="0" lvl="0" indent="0" algn="ctr" rtl="0">
              <a:lnSpc>
                <a:spcPct val="100000"/>
              </a:lnSpc>
              <a:spcBef>
                <a:spcPts val="560"/>
              </a:spcBef>
              <a:spcAft>
                <a:spcPts val="0"/>
              </a:spcAft>
              <a:buClr>
                <a:srgbClr val="18BDD4"/>
              </a:buClr>
              <a:buSzPts val="1400"/>
              <a:buFont typeface="Arial"/>
              <a:buNone/>
            </a:pPr>
            <a:r>
              <a:rPr lang="en" i="0" u="none" strike="noStrike" cap="none" dirty="0">
                <a:solidFill>
                  <a:schemeClr val="lt1"/>
                </a:solidFill>
                <a:latin typeface="Montserrat"/>
                <a:ea typeface="Montserrat"/>
                <a:cs typeface="Montserrat"/>
                <a:sym typeface="Montserrat"/>
              </a:rPr>
              <a:t>076 - 943 32 22</a:t>
            </a:r>
            <a:endParaRPr dirty="0">
              <a:solidFill>
                <a:schemeClr val="lt1"/>
              </a:solidFill>
              <a:latin typeface="Montserrat"/>
              <a:ea typeface="Montserrat"/>
              <a:cs typeface="Montserrat"/>
              <a:sym typeface="Montserrat"/>
            </a:endParaRPr>
          </a:p>
          <a:p>
            <a:pPr marL="0" marR="0" lvl="0" indent="0" algn="ctr" rtl="0">
              <a:lnSpc>
                <a:spcPct val="100000"/>
              </a:lnSpc>
              <a:spcBef>
                <a:spcPts val="560"/>
              </a:spcBef>
              <a:spcAft>
                <a:spcPts val="0"/>
              </a:spcAft>
              <a:buClr>
                <a:srgbClr val="18BDD4"/>
              </a:buClr>
              <a:buSzPts val="1400"/>
              <a:buFont typeface="Arial"/>
              <a:buNone/>
            </a:pPr>
            <a:r>
              <a:rPr lang="en" dirty="0">
                <a:solidFill>
                  <a:schemeClr val="lt1"/>
                </a:solidFill>
                <a:latin typeface="Montserrat"/>
                <a:ea typeface="Montserrat"/>
                <a:cs typeface="Montserrat"/>
                <a:sym typeface="Montserrat"/>
              </a:rPr>
              <a:t>k</a:t>
            </a:r>
            <a:r>
              <a:rPr lang="en" i="0" strike="noStrike" cap="none" dirty="0">
                <a:solidFill>
                  <a:schemeClr val="lt1"/>
                </a:solidFill>
                <a:latin typeface="Montserrat"/>
                <a:ea typeface="Montserrat"/>
                <a:cs typeface="Montserrat"/>
                <a:sym typeface="Montserrat"/>
              </a:rPr>
              <a:t>enneth.skarud@ne.se</a:t>
            </a:r>
            <a:endParaRPr dirty="0">
              <a:solidFill>
                <a:schemeClr val="lt1"/>
              </a:solidFill>
              <a:latin typeface="Montserrat"/>
              <a:ea typeface="Montserrat"/>
              <a:cs typeface="Montserrat"/>
              <a:sym typeface="Montserrat"/>
            </a:endParaRPr>
          </a:p>
          <a:p>
            <a:pPr marL="0" marR="0" lvl="0" indent="0" algn="ctr" rtl="0">
              <a:lnSpc>
                <a:spcPct val="100000"/>
              </a:lnSpc>
              <a:spcBef>
                <a:spcPts val="560"/>
              </a:spcBef>
              <a:spcAft>
                <a:spcPts val="0"/>
              </a:spcAft>
              <a:buClr>
                <a:srgbClr val="18BDD4"/>
              </a:buClr>
              <a:buSzPts val="1400"/>
              <a:buFont typeface="Arial"/>
              <a:buNone/>
            </a:pPr>
            <a:r>
              <a:rPr lang="en" dirty="0">
                <a:solidFill>
                  <a:schemeClr val="lt1"/>
                </a:solidFill>
                <a:latin typeface="Montserrat"/>
                <a:ea typeface="Montserrat"/>
                <a:cs typeface="Montserrat"/>
                <a:sym typeface="Montserrat"/>
              </a:rPr>
              <a:t>www.ne.se</a:t>
            </a:r>
            <a:endParaRPr dirty="0">
              <a:solidFill>
                <a:schemeClr val="lt1"/>
              </a:solidFill>
              <a:latin typeface="Montserrat"/>
              <a:ea typeface="Montserrat"/>
              <a:cs typeface="Montserrat"/>
              <a:sym typeface="Montserrat"/>
            </a:endParaRPr>
          </a:p>
          <a:p>
            <a:pPr marL="0" marR="0" lvl="0" indent="0" algn="l" rtl="0">
              <a:lnSpc>
                <a:spcPct val="80000"/>
              </a:lnSpc>
              <a:spcBef>
                <a:spcPts val="560"/>
              </a:spcBef>
              <a:spcAft>
                <a:spcPts val="0"/>
              </a:spcAft>
              <a:buClr>
                <a:srgbClr val="18BDD4"/>
              </a:buClr>
              <a:buSzPts val="1400"/>
              <a:buFont typeface="Arial"/>
              <a:buNone/>
            </a:pPr>
            <a:endParaRPr sz="2800" dirty="0">
              <a:solidFill>
                <a:srgbClr val="000000"/>
              </a:solidFill>
              <a:latin typeface="Montserrat"/>
              <a:ea typeface="Montserrat"/>
              <a:cs typeface="Montserrat"/>
              <a:sym typeface="Montserrat"/>
            </a:endParaRPr>
          </a:p>
          <a:p>
            <a:pPr marL="0" marR="0" lvl="0" indent="0" algn="ctr" rtl="0">
              <a:lnSpc>
                <a:spcPct val="80000"/>
              </a:lnSpc>
              <a:spcBef>
                <a:spcPts val="560"/>
              </a:spcBef>
              <a:spcAft>
                <a:spcPts val="0"/>
              </a:spcAft>
              <a:buClr>
                <a:srgbClr val="18BDD4"/>
              </a:buClr>
              <a:buSzPts val="1400"/>
              <a:buFont typeface="Arial"/>
              <a:buNone/>
            </a:pPr>
            <a:endParaRPr sz="2800" dirty="0">
              <a:solidFill>
                <a:srgbClr val="000000"/>
              </a:solidFill>
              <a:latin typeface="Montserrat"/>
              <a:ea typeface="Montserrat"/>
              <a:cs typeface="Montserrat"/>
              <a:sym typeface="Montserrat"/>
            </a:endParaRPr>
          </a:p>
          <a:p>
            <a:pPr marL="0" marR="0" lvl="0" indent="0" algn="ctr" rtl="0">
              <a:lnSpc>
                <a:spcPct val="80000"/>
              </a:lnSpc>
              <a:spcBef>
                <a:spcPts val="560"/>
              </a:spcBef>
              <a:spcAft>
                <a:spcPts val="0"/>
              </a:spcAft>
              <a:buClr>
                <a:srgbClr val="18BDD4"/>
              </a:buClr>
              <a:buSzPts val="1400"/>
              <a:buFont typeface="Arial"/>
              <a:buNone/>
            </a:pPr>
            <a:endParaRPr sz="2800" dirty="0">
              <a:solidFill>
                <a:srgbClr val="000000"/>
              </a:solidFill>
              <a:latin typeface="Montserrat"/>
              <a:ea typeface="Montserrat"/>
              <a:cs typeface="Montserrat"/>
              <a:sym typeface="Montserrat"/>
            </a:endParaRPr>
          </a:p>
          <a:p>
            <a:pPr marL="0" marR="0" lvl="0" indent="0" algn="ctr" rtl="0">
              <a:lnSpc>
                <a:spcPct val="80000"/>
              </a:lnSpc>
              <a:spcBef>
                <a:spcPts val="560"/>
              </a:spcBef>
              <a:spcAft>
                <a:spcPts val="0"/>
              </a:spcAft>
              <a:buClr>
                <a:srgbClr val="18BDD4"/>
              </a:buClr>
              <a:buSzPts val="1400"/>
              <a:buFont typeface="Arial"/>
              <a:buNone/>
            </a:pPr>
            <a:endParaRPr sz="2800" dirty="0">
              <a:solidFill>
                <a:srgbClr val="000000"/>
              </a:solidFill>
              <a:latin typeface="Montserrat"/>
              <a:ea typeface="Montserrat"/>
              <a:cs typeface="Montserrat"/>
              <a:sym typeface="Montserrat"/>
            </a:endParaRPr>
          </a:p>
          <a:p>
            <a:pPr marL="0" marR="0" lvl="0" indent="0" algn="ctr" rtl="0">
              <a:lnSpc>
                <a:spcPct val="100000"/>
              </a:lnSpc>
              <a:spcBef>
                <a:spcPts val="480"/>
              </a:spcBef>
              <a:spcAft>
                <a:spcPts val="0"/>
              </a:spcAft>
              <a:buClr>
                <a:srgbClr val="18BDD4"/>
              </a:buClr>
              <a:buSzPts val="1400"/>
              <a:buFont typeface="Arial"/>
              <a:buNone/>
            </a:pPr>
            <a:endParaRPr sz="2400" i="0" u="none" strike="noStrike" cap="none" dirty="0">
              <a:solidFill>
                <a:srgbClr val="000000"/>
              </a:solidFill>
              <a:latin typeface="Montserrat"/>
              <a:ea typeface="Montserrat"/>
              <a:cs typeface="Montserrat"/>
              <a:sym typeface="Montserrat"/>
            </a:endParaRPr>
          </a:p>
        </p:txBody>
      </p:sp>
      <p:cxnSp>
        <p:nvCxnSpPr>
          <p:cNvPr id="66" name="Google Shape;66;p15"/>
          <p:cNvCxnSpPr/>
          <p:nvPr/>
        </p:nvCxnSpPr>
        <p:spPr>
          <a:xfrm>
            <a:off x="2693288" y="1990650"/>
            <a:ext cx="3807300" cy="0"/>
          </a:xfrm>
          <a:prstGeom prst="straightConnector1">
            <a:avLst/>
          </a:prstGeom>
          <a:noFill/>
          <a:ln w="19050" cap="flat" cmpd="sng">
            <a:solidFill>
              <a:srgbClr val="18BDD4"/>
            </a:solidFill>
            <a:prstDash val="solid"/>
            <a:round/>
            <a:headEnd type="none" w="med" len="med"/>
            <a:tailEnd type="none" w="med" len="med"/>
          </a:ln>
        </p:spPr>
      </p:cxnSp>
      <p:pic>
        <p:nvPicPr>
          <p:cNvPr id="67" name="Google Shape;67;p15"/>
          <p:cNvPicPr preferRelativeResize="0"/>
          <p:nvPr/>
        </p:nvPicPr>
        <p:blipFill>
          <a:blip r:embed="rId4">
            <a:alphaModFix/>
          </a:blip>
          <a:stretch>
            <a:fillRect/>
          </a:stretch>
        </p:blipFill>
        <p:spPr>
          <a:xfrm>
            <a:off x="8211550" y="4404750"/>
            <a:ext cx="493051" cy="354049"/>
          </a:xfrm>
          <a:prstGeom prst="rect">
            <a:avLst/>
          </a:prstGeom>
          <a:noFill/>
          <a:ln>
            <a:noFill/>
          </a:ln>
        </p:spPr>
      </p:pic>
      <p:sp>
        <p:nvSpPr>
          <p:cNvPr id="68" name="Google Shape;68;p15"/>
          <p:cNvSpPr txBox="1">
            <a:spLocks noGrp="1"/>
          </p:cNvSpPr>
          <p:nvPr>
            <p:ph type="body" idx="4294967295"/>
          </p:nvPr>
        </p:nvSpPr>
        <p:spPr>
          <a:xfrm>
            <a:off x="1143942" y="95132"/>
            <a:ext cx="6906000" cy="1853400"/>
          </a:xfrm>
          <a:prstGeom prst="rect">
            <a:avLst/>
          </a:prstGeom>
          <a:noFill/>
          <a:ln>
            <a:noFill/>
          </a:ln>
        </p:spPr>
        <p:txBody>
          <a:bodyPr spcFirstLastPara="1" wrap="square" lIns="0" tIns="45700" rIns="0" bIns="45700" anchor="b" anchorCtr="0">
            <a:noAutofit/>
          </a:bodyPr>
          <a:lstStyle/>
          <a:p>
            <a:pPr marL="0" marR="0" lvl="0" indent="0" algn="ctr" rtl="0">
              <a:lnSpc>
                <a:spcPct val="100000"/>
              </a:lnSpc>
              <a:spcBef>
                <a:spcPts val="0"/>
              </a:spcBef>
              <a:spcAft>
                <a:spcPts val="0"/>
              </a:spcAft>
              <a:buClr>
                <a:srgbClr val="18BDD4"/>
              </a:buClr>
              <a:buSzPts val="1400"/>
              <a:buFont typeface="Arial"/>
              <a:buNone/>
            </a:pPr>
            <a:r>
              <a:rPr lang="en" sz="3200" dirty="0">
                <a:solidFill>
                  <a:srgbClr val="FFFFFF"/>
                </a:solidFill>
                <a:latin typeface="Montserrat"/>
                <a:ea typeface="Montserrat"/>
                <a:cs typeface="Montserrat"/>
                <a:sym typeface="Montserrat"/>
              </a:rPr>
              <a:t>Digitala kunskapstjänster från NE</a:t>
            </a:r>
          </a:p>
          <a:p>
            <a:pPr marL="0" marR="0" lvl="0" indent="0" algn="ctr" rtl="0">
              <a:lnSpc>
                <a:spcPct val="100000"/>
              </a:lnSpc>
              <a:spcBef>
                <a:spcPts val="0"/>
              </a:spcBef>
              <a:spcAft>
                <a:spcPts val="0"/>
              </a:spcAft>
              <a:buClr>
                <a:srgbClr val="18BDD4"/>
              </a:buClr>
              <a:buSzPts val="1400"/>
              <a:buFont typeface="Arial"/>
              <a:buNone/>
            </a:pPr>
            <a:endParaRPr sz="3200" i="0" u="none" strike="noStrike" cap="none" dirty="0">
              <a:solidFill>
                <a:srgbClr val="FFFFFF"/>
              </a:solidFill>
              <a:latin typeface="Montserrat"/>
              <a:ea typeface="Montserrat"/>
              <a:cs typeface="Montserrat"/>
              <a:sym typeface="Montserrat"/>
            </a:endParaRPr>
          </a:p>
        </p:txBody>
      </p:sp>
    </p:spTree>
    <p:extLst>
      <p:ext uri="{BB962C8B-B14F-4D97-AF65-F5344CB8AC3E}">
        <p14:creationId xmlns:p14="http://schemas.microsoft.com/office/powerpoint/2010/main" val="1946447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p:nvPr/>
        </p:nvSpPr>
        <p:spPr>
          <a:xfrm>
            <a:off x="8149825" y="4549825"/>
            <a:ext cx="531900" cy="541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p:nvPr/>
        </p:nvSpPr>
        <p:spPr>
          <a:xfrm>
            <a:off x="4591525" y="774300"/>
            <a:ext cx="4429500" cy="3594900"/>
          </a:xfrm>
          <a:prstGeom prst="rect">
            <a:avLst/>
          </a:prstGeom>
          <a:noFill/>
          <a:ln>
            <a:noFill/>
          </a:ln>
        </p:spPr>
        <p:txBody>
          <a:bodyPr spcFirstLastPara="1" wrap="square" lIns="904575" tIns="0" rIns="91425" bIns="761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800" i="0" u="none" strike="noStrike" cap="none">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333333"/>
              </a:buClr>
              <a:buSzPts val="1200"/>
              <a:buFont typeface="Arial"/>
              <a:buNone/>
            </a:pPr>
            <a:r>
              <a:rPr lang="en" sz="900" b="1" i="0" u="none" strike="noStrike" cap="none">
                <a:solidFill>
                  <a:srgbClr val="333333"/>
                </a:solidFill>
                <a:latin typeface="Montserrat"/>
                <a:ea typeface="Montserrat"/>
                <a:cs typeface="Montserrat"/>
                <a:sym typeface="Montserrat"/>
              </a:rPr>
              <a:t>Pussla</a:t>
            </a:r>
            <a:r>
              <a:rPr lang="en" sz="900" i="0" u="none" strike="noStrike" cap="none">
                <a:solidFill>
                  <a:srgbClr val="333333"/>
                </a:solidFill>
                <a:latin typeface="Montserrat"/>
                <a:ea typeface="Montserrat"/>
                <a:cs typeface="Montserrat"/>
                <a:sym typeface="Montserrat"/>
              </a:rPr>
              <a:t> är en app där man lägger pussel. Du kan själv välja hur många bitar du vill pussla med. Dra och släpp pusselbiten där du vill lägga den.</a:t>
            </a:r>
            <a:endParaRPr sz="900" i="0" u="none" strike="noStrike" cap="none">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149DB0"/>
              </a:buClr>
              <a:buSzPts val="1200"/>
              <a:buFont typeface="Arial"/>
              <a:buNone/>
            </a:pPr>
            <a:r>
              <a:rPr lang="en" sz="900" i="0" u="sng" strike="noStrike" cap="none">
                <a:solidFill>
                  <a:schemeClr val="hlink"/>
                </a:solidFill>
                <a:latin typeface="Montserrat"/>
                <a:ea typeface="Montserrat"/>
                <a:cs typeface="Montserrat"/>
                <a:sym typeface="Montserrat"/>
                <a:hlinkClick r:id="rId3"/>
              </a:rPr>
              <a:t>  </a:t>
            </a:r>
            <a:endParaRPr sz="900">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149DB0"/>
              </a:buClr>
              <a:buSzPts val="1200"/>
              <a:buFont typeface="Arial"/>
              <a:buNone/>
            </a:pPr>
            <a:endParaRPr sz="900">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333333"/>
              </a:buClr>
              <a:buSzPts val="1200"/>
              <a:buFont typeface="Arial"/>
              <a:buNone/>
            </a:pPr>
            <a:r>
              <a:rPr lang="en" sz="900" i="0" u="none" strike="noStrike" cap="none">
                <a:solidFill>
                  <a:srgbClr val="333333"/>
                </a:solidFill>
                <a:latin typeface="Montserrat"/>
                <a:ea typeface="Montserrat"/>
                <a:cs typeface="Montserrat"/>
                <a:sym typeface="Montserrat"/>
              </a:rPr>
              <a:t>I </a:t>
            </a:r>
            <a:r>
              <a:rPr lang="en" sz="900" b="1" i="0" u="none" strike="noStrike" cap="none">
                <a:solidFill>
                  <a:srgbClr val="333333"/>
                </a:solidFill>
                <a:latin typeface="Montserrat"/>
                <a:ea typeface="Montserrat"/>
                <a:cs typeface="Montserrat"/>
                <a:sym typeface="Montserrat"/>
              </a:rPr>
              <a:t>Sortera och räkna</a:t>
            </a:r>
            <a:r>
              <a:rPr lang="en" sz="900" i="0" u="none" strike="noStrike" cap="none">
                <a:solidFill>
                  <a:srgbClr val="333333"/>
                </a:solidFill>
                <a:latin typeface="Montserrat"/>
                <a:ea typeface="Montserrat"/>
                <a:cs typeface="Montserrat"/>
                <a:sym typeface="Montserrat"/>
              </a:rPr>
              <a:t>-appen finns två delar. Du kan sortera olika saker, former och färger. I den andra delen räknar du olika djur, saker och tärningar.</a:t>
            </a:r>
            <a:endParaRPr sz="900" i="0" u="none" strike="noStrike" cap="none">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149DB0"/>
              </a:buClr>
              <a:buSzPts val="1200"/>
              <a:buFont typeface="Arial"/>
              <a:buNone/>
            </a:pPr>
            <a:r>
              <a:rPr lang="en" sz="900" i="0" u="sng" strike="noStrike" cap="none">
                <a:solidFill>
                  <a:schemeClr val="hlink"/>
                </a:solidFill>
                <a:latin typeface="Montserrat"/>
                <a:ea typeface="Montserrat"/>
                <a:cs typeface="Montserrat"/>
                <a:sym typeface="Montserrat"/>
                <a:hlinkClick r:id="rId4"/>
              </a:rPr>
              <a:t>  </a:t>
            </a:r>
            <a:endParaRPr sz="900">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149DB0"/>
              </a:buClr>
              <a:buSzPts val="1200"/>
              <a:buFont typeface="Arial"/>
              <a:buNone/>
            </a:pPr>
            <a:endParaRPr sz="900">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333333"/>
              </a:buClr>
              <a:buSzPts val="1200"/>
              <a:buFont typeface="Arial"/>
              <a:buNone/>
            </a:pPr>
            <a:r>
              <a:rPr lang="en" sz="900" i="0" u="none" strike="noStrike" cap="none">
                <a:solidFill>
                  <a:srgbClr val="333333"/>
                </a:solidFill>
                <a:latin typeface="Montserrat"/>
                <a:ea typeface="Montserrat"/>
                <a:cs typeface="Montserrat"/>
                <a:sym typeface="Montserrat"/>
              </a:rPr>
              <a:t>I </a:t>
            </a:r>
            <a:r>
              <a:rPr lang="en" sz="900" b="1" i="0" u="none" strike="noStrike" cap="none">
                <a:solidFill>
                  <a:srgbClr val="333333"/>
                </a:solidFill>
                <a:latin typeface="Montserrat"/>
                <a:ea typeface="Montserrat"/>
                <a:cs typeface="Montserrat"/>
                <a:sym typeface="Montserrat"/>
              </a:rPr>
              <a:t>Berätta</a:t>
            </a:r>
            <a:r>
              <a:rPr lang="en" sz="900" i="0" u="none" strike="noStrike" cap="none">
                <a:solidFill>
                  <a:srgbClr val="333333"/>
                </a:solidFill>
                <a:latin typeface="Montserrat"/>
                <a:ea typeface="Montserrat"/>
                <a:cs typeface="Montserrat"/>
                <a:sym typeface="Montserrat"/>
              </a:rPr>
              <a:t>-appen kan du göra en egen bok! Skriv, måla, lägg till bilder, filmer och ljud i berättelsen. När du är klar kan du dela med dig av boken till andra.</a:t>
            </a:r>
            <a:endParaRPr sz="900" i="0" u="none" strike="noStrike" cap="none">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149DB0"/>
              </a:buClr>
              <a:buSzPts val="1200"/>
              <a:buFont typeface="Arial"/>
              <a:buNone/>
            </a:pPr>
            <a:r>
              <a:rPr lang="en" sz="900" i="0" u="none" strike="noStrike" cap="none">
                <a:solidFill>
                  <a:srgbClr val="149DB0"/>
                </a:solidFill>
                <a:latin typeface="Montserrat"/>
                <a:ea typeface="Montserrat"/>
                <a:cs typeface="Montserrat"/>
                <a:sym typeface="Montserrat"/>
              </a:rPr>
              <a:t> </a:t>
            </a:r>
            <a:endParaRPr sz="900" i="0" u="none" strike="noStrike" cap="none">
              <a:solidFill>
                <a:srgbClr val="149DB0"/>
              </a:solidFill>
              <a:latin typeface="Montserrat"/>
              <a:ea typeface="Montserrat"/>
              <a:cs typeface="Montserrat"/>
              <a:sym typeface="Montserrat"/>
            </a:endParaRPr>
          </a:p>
          <a:p>
            <a:pPr marL="0" marR="0" lvl="0" indent="0" algn="l" rtl="0">
              <a:lnSpc>
                <a:spcPct val="100000"/>
              </a:lnSpc>
              <a:spcBef>
                <a:spcPts val="0"/>
              </a:spcBef>
              <a:spcAft>
                <a:spcPts val="0"/>
              </a:spcAft>
              <a:buClr>
                <a:srgbClr val="149DB0"/>
              </a:buClr>
              <a:buSzPts val="1200"/>
              <a:buFont typeface="Arial"/>
              <a:buNone/>
            </a:pPr>
            <a:r>
              <a:rPr lang="en" sz="900" i="0" u="none" strike="noStrike" cap="none">
                <a:solidFill>
                  <a:srgbClr val="149DB0"/>
                </a:solidFill>
                <a:latin typeface="Montserrat"/>
                <a:ea typeface="Montserrat"/>
                <a:cs typeface="Montserrat"/>
                <a:sym typeface="Montserrat"/>
              </a:rPr>
              <a:t> </a:t>
            </a:r>
            <a:endParaRPr sz="900" i="0" u="none" strike="noStrike" cap="none">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333333"/>
              </a:buClr>
              <a:buSzPts val="1200"/>
              <a:buFont typeface="Arial"/>
              <a:buNone/>
            </a:pPr>
            <a:r>
              <a:rPr lang="en" sz="900" b="1" i="0" u="none" strike="noStrike" cap="none">
                <a:solidFill>
                  <a:srgbClr val="333333"/>
                </a:solidFill>
                <a:latin typeface="Montserrat"/>
                <a:ea typeface="Montserrat"/>
                <a:cs typeface="Montserrat"/>
                <a:sym typeface="Montserrat"/>
              </a:rPr>
              <a:t>Räkna</a:t>
            </a:r>
            <a:r>
              <a:rPr lang="en" sz="900" i="0" u="none" strike="noStrike" cap="none">
                <a:solidFill>
                  <a:srgbClr val="333333"/>
                </a:solidFill>
                <a:latin typeface="Montserrat"/>
                <a:ea typeface="Montserrat"/>
                <a:cs typeface="Montserrat"/>
                <a:sym typeface="Montserrat"/>
              </a:rPr>
              <a:t> är en matte-app. Här kan du öva på matte genom spännande övningar. Du tränar plus, minus, gånger och division.</a:t>
            </a:r>
            <a:endParaRPr sz="900" i="0" u="none" strike="noStrike" cap="none">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149DB0"/>
              </a:buClr>
              <a:buSzPts val="1200"/>
              <a:buFont typeface="Arial"/>
              <a:buNone/>
            </a:pPr>
            <a:r>
              <a:rPr lang="en" sz="900" i="0" u="sng" strike="noStrike" cap="none">
                <a:solidFill>
                  <a:schemeClr val="hlink"/>
                </a:solidFill>
                <a:latin typeface="Montserrat"/>
                <a:ea typeface="Montserrat"/>
                <a:cs typeface="Montserrat"/>
                <a:sym typeface="Montserrat"/>
                <a:hlinkClick r:id="rId5"/>
              </a:rPr>
              <a:t>  </a:t>
            </a:r>
            <a:endParaRPr sz="900">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149DB0"/>
              </a:buClr>
              <a:buSzPts val="1200"/>
              <a:buFont typeface="Arial"/>
              <a:buNone/>
            </a:pPr>
            <a:endParaRPr sz="900">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333333"/>
              </a:buClr>
              <a:buSzPts val="1200"/>
              <a:buFont typeface="Arial"/>
              <a:buNone/>
            </a:pPr>
            <a:r>
              <a:rPr lang="en" sz="900" i="0" u="none" strike="noStrike" cap="none">
                <a:solidFill>
                  <a:srgbClr val="333333"/>
                </a:solidFill>
                <a:latin typeface="Montserrat"/>
                <a:ea typeface="Montserrat"/>
                <a:cs typeface="Montserrat"/>
                <a:sym typeface="Montserrat"/>
              </a:rPr>
              <a:t>I </a:t>
            </a:r>
            <a:r>
              <a:rPr lang="en" sz="900" b="1" i="0" u="none" strike="noStrike" cap="none">
                <a:solidFill>
                  <a:srgbClr val="333333"/>
                </a:solidFill>
                <a:latin typeface="Montserrat"/>
                <a:ea typeface="Montserrat"/>
                <a:cs typeface="Montserrat"/>
                <a:sym typeface="Montserrat"/>
              </a:rPr>
              <a:t>Stava</a:t>
            </a:r>
            <a:r>
              <a:rPr lang="en" sz="900" i="0" u="none" strike="noStrike" cap="none">
                <a:solidFill>
                  <a:srgbClr val="333333"/>
                </a:solidFill>
                <a:latin typeface="Montserrat"/>
                <a:ea typeface="Montserrat"/>
                <a:cs typeface="Montserrat"/>
                <a:sym typeface="Montserrat"/>
              </a:rPr>
              <a:t>-appen övar du på stavning. Dra bokstäverna till linjen. Lyssna på bokstäverna och se om du har stavat rätt. När du känner dig redo kan du sedan ge dig ut på äventyr.</a:t>
            </a:r>
            <a:endParaRPr sz="900" i="0" u="none" strike="noStrike" cap="none">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149DB0"/>
              </a:buClr>
              <a:buSzPts val="1200"/>
              <a:buFont typeface="Arial"/>
              <a:buNone/>
            </a:pPr>
            <a:r>
              <a:rPr lang="en" sz="900" i="0" u="sng" strike="noStrike" cap="none">
                <a:solidFill>
                  <a:schemeClr val="hlink"/>
                </a:solidFill>
                <a:latin typeface="Montserrat"/>
                <a:ea typeface="Montserrat"/>
                <a:cs typeface="Montserrat"/>
                <a:sym typeface="Montserrat"/>
                <a:hlinkClick r:id="rId6"/>
              </a:rPr>
              <a:t>  </a:t>
            </a:r>
            <a:endParaRPr sz="900">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149DB0"/>
              </a:buClr>
              <a:buSzPts val="1200"/>
              <a:buFont typeface="Arial"/>
              <a:buNone/>
            </a:pPr>
            <a:endParaRPr sz="900">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333333"/>
              </a:buClr>
              <a:buSzPts val="1200"/>
              <a:buFont typeface="Arial"/>
              <a:buNone/>
            </a:pPr>
            <a:r>
              <a:rPr lang="en" sz="900" b="1" i="0" u="none" strike="noStrike" cap="none">
                <a:solidFill>
                  <a:srgbClr val="333333"/>
                </a:solidFill>
                <a:latin typeface="Montserrat"/>
                <a:ea typeface="Montserrat"/>
                <a:cs typeface="Montserrat"/>
                <a:sym typeface="Montserrat"/>
              </a:rPr>
              <a:t>Författa</a:t>
            </a:r>
            <a:r>
              <a:rPr lang="en" sz="900" i="0" u="none" strike="noStrike" cap="none">
                <a:solidFill>
                  <a:srgbClr val="333333"/>
                </a:solidFill>
                <a:latin typeface="Montserrat"/>
                <a:ea typeface="Montserrat"/>
                <a:cs typeface="Montserrat"/>
                <a:sym typeface="Montserrat"/>
              </a:rPr>
              <a:t>-appen hjälper dig att skriva ner dina berättelser. Välj själv typsnitt och inställningar som att lyssna på din text medan du skriver. Skapa ett bibliotek av sagor, historier och texter som du kan dela med andra.</a:t>
            </a:r>
            <a:endParaRPr sz="900" i="0" u="none" strike="noStrike" cap="none">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149DB0"/>
              </a:buClr>
              <a:buSzPts val="1200"/>
              <a:buFont typeface="Arial"/>
              <a:buNone/>
            </a:pPr>
            <a:r>
              <a:rPr lang="en" sz="900" i="0" u="sng" strike="noStrike" cap="none">
                <a:solidFill>
                  <a:schemeClr val="hlink"/>
                </a:solidFill>
                <a:latin typeface="Montserrat"/>
                <a:ea typeface="Montserrat"/>
                <a:cs typeface="Montserrat"/>
                <a:sym typeface="Montserrat"/>
                <a:hlinkClick r:id="rId7"/>
              </a:rPr>
              <a:t>  </a:t>
            </a:r>
            <a:r>
              <a:rPr lang="en" sz="900" i="0" u="none" strike="noStrike" cap="none">
                <a:solidFill>
                  <a:srgbClr val="333333"/>
                </a:solidFill>
                <a:latin typeface="Montserrat"/>
                <a:ea typeface="Montserrat"/>
                <a:cs typeface="Montserrat"/>
                <a:sym typeface="Montserrat"/>
              </a:rPr>
              <a:t> </a:t>
            </a:r>
            <a:endParaRPr sz="900" i="0" u="none" strike="noStrike" cap="none">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149DB0"/>
              </a:buClr>
              <a:buSzPts val="1200"/>
              <a:buFont typeface="Arial"/>
              <a:buNone/>
            </a:pPr>
            <a:endParaRPr sz="900">
              <a:solidFill>
                <a:srgbClr val="333333"/>
              </a:solidFill>
              <a:latin typeface="Montserrat"/>
              <a:ea typeface="Montserrat"/>
              <a:cs typeface="Montserrat"/>
              <a:sym typeface="Montserrat"/>
            </a:endParaRPr>
          </a:p>
          <a:p>
            <a:pPr marL="0" marR="0" lvl="0" indent="0" algn="l" rtl="0">
              <a:lnSpc>
                <a:spcPct val="100000"/>
              </a:lnSpc>
              <a:spcBef>
                <a:spcPts val="0"/>
              </a:spcBef>
              <a:spcAft>
                <a:spcPts val="0"/>
              </a:spcAft>
              <a:buClr>
                <a:srgbClr val="333333"/>
              </a:buClr>
              <a:buSzPts val="1200"/>
              <a:buFont typeface="Arial"/>
              <a:buNone/>
            </a:pPr>
            <a:r>
              <a:rPr lang="en" sz="900" i="0" u="none" strike="noStrike" cap="none">
                <a:solidFill>
                  <a:srgbClr val="333333"/>
                </a:solidFill>
                <a:latin typeface="Montserrat"/>
                <a:ea typeface="Montserrat"/>
                <a:cs typeface="Montserrat"/>
                <a:sym typeface="Montserrat"/>
              </a:rPr>
              <a:t>I </a:t>
            </a:r>
            <a:r>
              <a:rPr lang="en" sz="900" b="1" i="0" u="none" strike="noStrike" cap="none">
                <a:solidFill>
                  <a:srgbClr val="333333"/>
                </a:solidFill>
                <a:latin typeface="Montserrat"/>
                <a:ea typeface="Montserrat"/>
                <a:cs typeface="Montserrat"/>
                <a:sym typeface="Montserrat"/>
              </a:rPr>
              <a:t>Spelling</a:t>
            </a:r>
            <a:r>
              <a:rPr lang="en" sz="900" i="0" u="none" strike="noStrike" cap="none">
                <a:solidFill>
                  <a:srgbClr val="333333"/>
                </a:solidFill>
                <a:latin typeface="Montserrat"/>
                <a:ea typeface="Montserrat"/>
                <a:cs typeface="Montserrat"/>
                <a:sym typeface="Montserrat"/>
              </a:rPr>
              <a:t>-appen övar du på engelska. Dra bokstäverna till linjen. Lyssna på bokstäverna och se om du har stavat rätt. När du känner dig redo kan du sedan ge dig ut på äventyr.</a:t>
            </a:r>
            <a:endParaRPr sz="900" i="0" u="none" strike="noStrike" cap="none">
              <a:solidFill>
                <a:srgbClr val="333333"/>
              </a:solidFill>
              <a:latin typeface="Montserrat"/>
              <a:ea typeface="Montserrat"/>
              <a:cs typeface="Montserrat"/>
              <a:sym typeface="Montserrat"/>
            </a:endParaRPr>
          </a:p>
        </p:txBody>
      </p:sp>
      <p:pic>
        <p:nvPicPr>
          <p:cNvPr id="135" name="Google Shape;135;p23" descr="Pussla"/>
          <p:cNvPicPr preferRelativeResize="0"/>
          <p:nvPr/>
        </p:nvPicPr>
        <p:blipFill rotWithShape="1">
          <a:blip r:embed="rId8">
            <a:alphaModFix/>
          </a:blip>
          <a:srcRect/>
          <a:stretch/>
        </p:blipFill>
        <p:spPr>
          <a:xfrm>
            <a:off x="4755337" y="333226"/>
            <a:ext cx="507788" cy="507789"/>
          </a:xfrm>
          <a:prstGeom prst="rect">
            <a:avLst/>
          </a:prstGeom>
          <a:noFill/>
          <a:ln>
            <a:noFill/>
          </a:ln>
        </p:spPr>
      </p:pic>
      <p:pic>
        <p:nvPicPr>
          <p:cNvPr id="136" name="Google Shape;136;p23" descr="Sortera och räkna"/>
          <p:cNvPicPr preferRelativeResize="0"/>
          <p:nvPr/>
        </p:nvPicPr>
        <p:blipFill rotWithShape="1">
          <a:blip r:embed="rId9">
            <a:alphaModFix/>
          </a:blip>
          <a:srcRect/>
          <a:stretch/>
        </p:blipFill>
        <p:spPr>
          <a:xfrm>
            <a:off x="4755337" y="991540"/>
            <a:ext cx="507788" cy="507789"/>
          </a:xfrm>
          <a:prstGeom prst="rect">
            <a:avLst/>
          </a:prstGeom>
          <a:noFill/>
          <a:ln>
            <a:noFill/>
          </a:ln>
        </p:spPr>
      </p:pic>
      <p:pic>
        <p:nvPicPr>
          <p:cNvPr id="137" name="Google Shape;137;p23" descr="Berätta"/>
          <p:cNvPicPr preferRelativeResize="0"/>
          <p:nvPr/>
        </p:nvPicPr>
        <p:blipFill rotWithShape="1">
          <a:blip r:embed="rId10">
            <a:alphaModFix/>
          </a:blip>
          <a:srcRect/>
          <a:stretch/>
        </p:blipFill>
        <p:spPr>
          <a:xfrm>
            <a:off x="4755325" y="1662329"/>
            <a:ext cx="507789" cy="507790"/>
          </a:xfrm>
          <a:prstGeom prst="rect">
            <a:avLst/>
          </a:prstGeom>
          <a:noFill/>
          <a:ln>
            <a:noFill/>
          </a:ln>
        </p:spPr>
      </p:pic>
      <p:pic>
        <p:nvPicPr>
          <p:cNvPr id="138" name="Google Shape;138;p23" descr="Räkna"/>
          <p:cNvPicPr preferRelativeResize="0"/>
          <p:nvPr/>
        </p:nvPicPr>
        <p:blipFill rotWithShape="1">
          <a:blip r:embed="rId11">
            <a:alphaModFix/>
          </a:blip>
          <a:srcRect/>
          <a:stretch/>
        </p:blipFill>
        <p:spPr>
          <a:xfrm>
            <a:off x="4755337" y="2321256"/>
            <a:ext cx="507789" cy="507790"/>
          </a:xfrm>
          <a:prstGeom prst="rect">
            <a:avLst/>
          </a:prstGeom>
          <a:noFill/>
          <a:ln>
            <a:noFill/>
          </a:ln>
        </p:spPr>
      </p:pic>
      <p:pic>
        <p:nvPicPr>
          <p:cNvPr id="139" name="Google Shape;139;p23" descr="Stava"/>
          <p:cNvPicPr preferRelativeResize="0"/>
          <p:nvPr/>
        </p:nvPicPr>
        <p:blipFill rotWithShape="1">
          <a:blip r:embed="rId12">
            <a:alphaModFix/>
          </a:blip>
          <a:srcRect/>
          <a:stretch/>
        </p:blipFill>
        <p:spPr>
          <a:xfrm>
            <a:off x="4755325" y="2980184"/>
            <a:ext cx="507789" cy="507790"/>
          </a:xfrm>
          <a:prstGeom prst="rect">
            <a:avLst/>
          </a:prstGeom>
          <a:noFill/>
          <a:ln>
            <a:noFill/>
          </a:ln>
        </p:spPr>
      </p:pic>
      <p:pic>
        <p:nvPicPr>
          <p:cNvPr id="140" name="Google Shape;140;p23" descr="Författa"/>
          <p:cNvPicPr preferRelativeResize="0"/>
          <p:nvPr/>
        </p:nvPicPr>
        <p:blipFill rotWithShape="1">
          <a:blip r:embed="rId13">
            <a:alphaModFix/>
          </a:blip>
          <a:srcRect/>
          <a:stretch/>
        </p:blipFill>
        <p:spPr>
          <a:xfrm>
            <a:off x="4755337" y="3688674"/>
            <a:ext cx="507788" cy="507789"/>
          </a:xfrm>
          <a:prstGeom prst="rect">
            <a:avLst/>
          </a:prstGeom>
          <a:noFill/>
          <a:ln>
            <a:noFill/>
          </a:ln>
        </p:spPr>
      </p:pic>
      <p:pic>
        <p:nvPicPr>
          <p:cNvPr id="141" name="Google Shape;141;p23" descr="Spelling"/>
          <p:cNvPicPr preferRelativeResize="0"/>
          <p:nvPr/>
        </p:nvPicPr>
        <p:blipFill rotWithShape="1">
          <a:blip r:embed="rId14">
            <a:alphaModFix/>
          </a:blip>
          <a:srcRect/>
          <a:stretch/>
        </p:blipFill>
        <p:spPr>
          <a:xfrm>
            <a:off x="4755325" y="4397150"/>
            <a:ext cx="507789" cy="507789"/>
          </a:xfrm>
          <a:prstGeom prst="rect">
            <a:avLst/>
          </a:prstGeom>
          <a:noFill/>
          <a:ln>
            <a:noFill/>
          </a:ln>
        </p:spPr>
      </p:pic>
      <p:sp>
        <p:nvSpPr>
          <p:cNvPr id="142" name="Google Shape;142;p23"/>
          <p:cNvSpPr txBox="1"/>
          <p:nvPr/>
        </p:nvSpPr>
        <p:spPr>
          <a:xfrm>
            <a:off x="486725" y="1714300"/>
            <a:ext cx="3289500" cy="2521200"/>
          </a:xfrm>
          <a:prstGeom prst="rect">
            <a:avLst/>
          </a:prstGeom>
          <a:noFill/>
          <a:ln>
            <a:noFill/>
          </a:ln>
        </p:spPr>
        <p:txBody>
          <a:bodyPr spcFirstLastPara="1" wrap="square" lIns="91425" tIns="45700" rIns="91425" bIns="45700" anchor="t" anchorCtr="0">
            <a:noAutofit/>
          </a:bodyPr>
          <a:lstStyle/>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Lärresurser anpassade för förskola och F-3.</a:t>
            </a:r>
            <a:endParaRPr sz="1200" dirty="0">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i="0" u="none" strike="noStrike" cap="none" dirty="0">
              <a:solidFill>
                <a:srgbClr val="000000"/>
              </a:solidFill>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Uppslagsverkets enkla version kompletterad med bl.a. bilder, illustrationer och filmer.</a:t>
            </a:r>
            <a:endParaRPr sz="1200" dirty="0">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i="0" u="none" strike="noStrike" cap="none" dirty="0">
              <a:solidFill>
                <a:srgbClr val="000000"/>
              </a:solidFill>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Pedagogiska appar med tydliga kopplingar till mål, förmågor och centralt innehåll enligt Lpfö 98/10 samt Lgr 11.</a:t>
            </a:r>
            <a:endParaRPr sz="1200" dirty="0">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i="0" u="none" strike="noStrike" cap="none" dirty="0">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i="0" u="none" strike="noStrike" cap="none" dirty="0">
              <a:solidFill>
                <a:srgbClr val="000000"/>
              </a:solidFill>
              <a:latin typeface="Montserrat"/>
              <a:ea typeface="Montserrat"/>
              <a:cs typeface="Montserrat"/>
              <a:sym typeface="Montserrat"/>
            </a:endParaRPr>
          </a:p>
        </p:txBody>
      </p:sp>
      <p:cxnSp>
        <p:nvCxnSpPr>
          <p:cNvPr id="144" name="Google Shape;144;p23"/>
          <p:cNvCxnSpPr/>
          <p:nvPr/>
        </p:nvCxnSpPr>
        <p:spPr>
          <a:xfrm>
            <a:off x="632475" y="1273000"/>
            <a:ext cx="3219900" cy="4800"/>
          </a:xfrm>
          <a:prstGeom prst="straightConnector1">
            <a:avLst/>
          </a:prstGeom>
          <a:noFill/>
          <a:ln w="19050" cap="flat" cmpd="sng">
            <a:solidFill>
              <a:srgbClr val="18BDD4"/>
            </a:solidFill>
            <a:prstDash val="solid"/>
            <a:round/>
            <a:headEnd type="none" w="med" len="med"/>
            <a:tailEnd type="none" w="med" len="med"/>
          </a:ln>
        </p:spPr>
      </p:cxnSp>
      <p:pic>
        <p:nvPicPr>
          <p:cNvPr id="14" name="Bildobjekt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43231" y="239295"/>
            <a:ext cx="1398387" cy="695650"/>
          </a:xfrm>
          <a:prstGeom prst="rect">
            <a:avLst/>
          </a:prstGeom>
        </p:spPr>
      </p:pic>
      <p:sp>
        <p:nvSpPr>
          <p:cNvPr id="2" name="textruta 1"/>
          <p:cNvSpPr txBox="1"/>
          <p:nvPr/>
        </p:nvSpPr>
        <p:spPr>
          <a:xfrm>
            <a:off x="1643556" y="934945"/>
            <a:ext cx="1197735" cy="307777"/>
          </a:xfrm>
          <a:prstGeom prst="rect">
            <a:avLst/>
          </a:prstGeom>
          <a:noFill/>
        </p:spPr>
        <p:txBody>
          <a:bodyPr wrap="square" rtlCol="0">
            <a:spAutoFit/>
          </a:bodyPr>
          <a:lstStyle/>
          <a:p>
            <a:pPr algn="ctr"/>
            <a:r>
              <a:rPr lang="sv-SE" dirty="0">
                <a:latin typeface="Montserrat" panose="020B0604020202020204" charset="0"/>
              </a:rPr>
              <a:t>Junior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4"/>
          <p:cNvPicPr preferRelativeResize="0"/>
          <p:nvPr/>
        </p:nvPicPr>
        <p:blipFill rotWithShape="1">
          <a:blip r:embed="rId3">
            <a:alphaModFix/>
          </a:blip>
          <a:srcRect b="16673"/>
          <a:stretch/>
        </p:blipFill>
        <p:spPr>
          <a:xfrm>
            <a:off x="4659525" y="488150"/>
            <a:ext cx="4370076" cy="3935850"/>
          </a:xfrm>
          <a:prstGeom prst="rect">
            <a:avLst/>
          </a:prstGeom>
          <a:noFill/>
          <a:ln>
            <a:noFill/>
          </a:ln>
        </p:spPr>
      </p:pic>
      <p:cxnSp>
        <p:nvCxnSpPr>
          <p:cNvPr id="151" name="Google Shape;151;p24"/>
          <p:cNvCxnSpPr/>
          <p:nvPr/>
        </p:nvCxnSpPr>
        <p:spPr>
          <a:xfrm>
            <a:off x="632475" y="1273000"/>
            <a:ext cx="3219900" cy="4800"/>
          </a:xfrm>
          <a:prstGeom prst="straightConnector1">
            <a:avLst/>
          </a:prstGeom>
          <a:noFill/>
          <a:ln w="19050" cap="flat" cmpd="sng">
            <a:solidFill>
              <a:srgbClr val="18BDD4"/>
            </a:solidFill>
            <a:prstDash val="solid"/>
            <a:round/>
            <a:headEnd type="none" w="med" len="med"/>
            <a:tailEnd type="none" w="med" len="med"/>
          </a:ln>
        </p:spPr>
      </p:cxnSp>
      <p:sp>
        <p:nvSpPr>
          <p:cNvPr id="152" name="Google Shape;152;p24"/>
          <p:cNvSpPr txBox="1"/>
          <p:nvPr/>
        </p:nvSpPr>
        <p:spPr>
          <a:xfrm>
            <a:off x="486725" y="1714300"/>
            <a:ext cx="3451500" cy="2521200"/>
          </a:xfrm>
          <a:prstGeom prst="rect">
            <a:avLst/>
          </a:prstGeom>
          <a:noFill/>
          <a:ln>
            <a:noFill/>
          </a:ln>
        </p:spPr>
        <p:txBody>
          <a:bodyPr spcFirstLastPara="1" wrap="square" lIns="91425" tIns="45700" rIns="91425" bIns="45700" anchor="t" anchorCtr="0">
            <a:noAutofit/>
          </a:bodyPr>
          <a:lstStyle/>
          <a:p>
            <a:pPr marL="285750" marR="0" lvl="0" indent="-273050" algn="l" rtl="0">
              <a:lnSpc>
                <a:spcPct val="100000"/>
              </a:lnSpc>
              <a:spcBef>
                <a:spcPts val="0"/>
              </a:spcBef>
              <a:spcAft>
                <a:spcPts val="0"/>
              </a:spcAft>
              <a:buClr>
                <a:srgbClr val="000000"/>
              </a:buClr>
              <a:buSzPts val="1200"/>
              <a:buFont typeface="Montserrat"/>
              <a:buChar char="●"/>
            </a:pPr>
            <a:r>
              <a:rPr lang="en" sz="1200" dirty="0">
                <a:latin typeface="Montserrat"/>
                <a:ea typeface="Montserrat"/>
                <a:cs typeface="Montserrat"/>
                <a:sym typeface="Montserrat"/>
              </a:rPr>
              <a:t>Hjälpmedel vid tillverkning och/eller lösande av korsord.</a:t>
            </a:r>
            <a:endParaRPr sz="1200" dirty="0">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dirty="0">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dirty="0">
                <a:latin typeface="Montserrat"/>
                <a:ea typeface="Montserrat"/>
                <a:cs typeface="Montserrat"/>
                <a:sym typeface="Montserrat"/>
              </a:rPr>
              <a:t>Fungerar oavsett längd på ord och antal givna bokstäver. </a:t>
            </a:r>
            <a:endParaRPr sz="1200" dirty="0">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dirty="0">
              <a:latin typeface="Montserrat"/>
              <a:ea typeface="Montserrat"/>
              <a:cs typeface="Montserrat"/>
              <a:sym typeface="Montserrat"/>
            </a:endParaRPr>
          </a:p>
          <a:p>
            <a:pPr marL="285750" marR="0" lvl="0" indent="-273050" algn="l" rtl="0">
              <a:lnSpc>
                <a:spcPct val="100000"/>
              </a:lnSpc>
              <a:spcBef>
                <a:spcPts val="0"/>
              </a:spcBef>
              <a:spcAft>
                <a:spcPts val="0"/>
              </a:spcAft>
              <a:buSzPts val="1200"/>
              <a:buFont typeface="Montserrat"/>
              <a:buChar char="●"/>
            </a:pPr>
            <a:r>
              <a:rPr lang="en" sz="1200" dirty="0">
                <a:latin typeface="Montserrat"/>
                <a:ea typeface="Montserrat"/>
                <a:cs typeface="Montserrat"/>
                <a:sym typeface="Montserrat"/>
              </a:rPr>
              <a:t>Söksvar i form av uppslagsord och ord som används i artiklar inkl. direktlänk till uppslagsverket.</a:t>
            </a:r>
            <a:endParaRPr sz="1200" dirty="0">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dirty="0">
              <a:latin typeface="Montserrat"/>
              <a:ea typeface="Montserrat"/>
              <a:cs typeface="Montserrat"/>
              <a:sym typeface="Montserrat"/>
            </a:endParaRPr>
          </a:p>
          <a:p>
            <a:pPr marL="0" marR="0" lvl="0" indent="0" algn="l" rtl="0">
              <a:lnSpc>
                <a:spcPct val="100000"/>
              </a:lnSpc>
              <a:spcBef>
                <a:spcPts val="0"/>
              </a:spcBef>
              <a:spcAft>
                <a:spcPts val="0"/>
              </a:spcAft>
              <a:buNone/>
            </a:pPr>
            <a:endParaRPr sz="1200" dirty="0">
              <a:latin typeface="Montserrat"/>
              <a:ea typeface="Montserrat"/>
              <a:cs typeface="Montserrat"/>
              <a:sym typeface="Montserrat"/>
            </a:endParaRPr>
          </a:p>
          <a:p>
            <a:pPr marL="0" marR="0" lvl="0" indent="0" algn="l" rtl="0">
              <a:lnSpc>
                <a:spcPct val="100000"/>
              </a:lnSpc>
              <a:spcBef>
                <a:spcPts val="0"/>
              </a:spcBef>
              <a:spcAft>
                <a:spcPts val="0"/>
              </a:spcAft>
              <a:buNone/>
            </a:pPr>
            <a:endParaRPr sz="1200" dirty="0">
              <a:latin typeface="Montserrat"/>
              <a:ea typeface="Montserrat"/>
              <a:cs typeface="Montserrat"/>
              <a:sym typeface="Montserrat"/>
            </a:endParaRPr>
          </a:p>
          <a:p>
            <a:pPr marL="0" marR="0" lvl="0" indent="0" algn="l" rtl="0">
              <a:lnSpc>
                <a:spcPct val="100000"/>
              </a:lnSpc>
              <a:spcBef>
                <a:spcPts val="0"/>
              </a:spcBef>
              <a:spcAft>
                <a:spcPts val="0"/>
              </a:spcAft>
              <a:buNone/>
            </a:pPr>
            <a:endParaRPr sz="1200" dirty="0">
              <a:latin typeface="Montserrat"/>
              <a:ea typeface="Montserrat"/>
              <a:cs typeface="Montserrat"/>
              <a:sym typeface="Montserrat"/>
            </a:endParaRPr>
          </a:p>
          <a:p>
            <a:pPr marL="0" marR="0" lvl="0" indent="0" algn="l" rtl="0">
              <a:lnSpc>
                <a:spcPct val="100000"/>
              </a:lnSpc>
              <a:spcBef>
                <a:spcPts val="0"/>
              </a:spcBef>
              <a:spcAft>
                <a:spcPts val="0"/>
              </a:spcAft>
              <a:buNone/>
            </a:pPr>
            <a:endParaRPr sz="1200" i="0" u="none" strike="noStrike" cap="none" dirty="0">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i="0" u="none" strike="noStrike" cap="none" dirty="0">
              <a:solidFill>
                <a:srgbClr val="000000"/>
              </a:solidFill>
              <a:latin typeface="Montserrat"/>
              <a:ea typeface="Montserrat"/>
              <a:cs typeface="Montserrat"/>
              <a:sym typeface="Montserrat"/>
            </a:endParaRPr>
          </a:p>
        </p:txBody>
      </p:sp>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281" y="238897"/>
            <a:ext cx="1398387" cy="695650"/>
          </a:xfrm>
          <a:prstGeom prst="rect">
            <a:avLst/>
          </a:prstGeom>
        </p:spPr>
      </p:pic>
      <p:sp>
        <p:nvSpPr>
          <p:cNvPr id="2" name="textruta 1"/>
          <p:cNvSpPr txBox="1"/>
          <p:nvPr/>
        </p:nvSpPr>
        <p:spPr>
          <a:xfrm>
            <a:off x="1373101" y="934547"/>
            <a:ext cx="1738647" cy="307777"/>
          </a:xfrm>
          <a:prstGeom prst="rect">
            <a:avLst/>
          </a:prstGeom>
          <a:noFill/>
        </p:spPr>
        <p:txBody>
          <a:bodyPr wrap="square" rtlCol="0">
            <a:spAutoFit/>
          </a:bodyPr>
          <a:lstStyle/>
          <a:p>
            <a:pPr algn="ctr"/>
            <a:r>
              <a:rPr lang="sv-SE" dirty="0">
                <a:latin typeface="Montserrat" panose="020B0604020202020204" charset="0"/>
              </a:rPr>
              <a:t>Korsordshjälpen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p:nvPr/>
        </p:nvSpPr>
        <p:spPr>
          <a:xfrm>
            <a:off x="9350" y="-4675"/>
            <a:ext cx="9193800" cy="5143500"/>
          </a:xfrm>
          <a:prstGeom prst="rect">
            <a:avLst/>
          </a:prstGeom>
          <a:solidFill>
            <a:srgbClr val="18BDD4">
              <a:alpha val="2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 name="Google Shape;164;p26"/>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5000"/>
                    </a14:imgEffect>
                  </a14:imgLayer>
                </a14:imgProps>
              </a:ext>
            </a:extLst>
          </a:blip>
          <a:srcRect l="6104" t="3267" r="6688" b="4693"/>
          <a:stretch/>
        </p:blipFill>
        <p:spPr>
          <a:xfrm>
            <a:off x="220425" y="192875"/>
            <a:ext cx="8725599" cy="4739375"/>
          </a:xfrm>
          <a:prstGeom prst="rect">
            <a:avLst/>
          </a:prstGeom>
          <a:noFill/>
          <a:ln>
            <a:noFill/>
          </a:ln>
        </p:spPr>
      </p:pic>
      <p:sp>
        <p:nvSpPr>
          <p:cNvPr id="165" name="Google Shape;165;p26"/>
          <p:cNvSpPr txBox="1">
            <a:spLocks noGrp="1"/>
          </p:cNvSpPr>
          <p:nvPr>
            <p:ph type="body" idx="4294967295"/>
          </p:nvPr>
        </p:nvSpPr>
        <p:spPr>
          <a:xfrm>
            <a:off x="1324052" y="2420684"/>
            <a:ext cx="6313017" cy="1743236"/>
          </a:xfrm>
          <a:prstGeom prst="rect">
            <a:avLst/>
          </a:prstGeom>
          <a:noFill/>
          <a:ln>
            <a:noFill/>
          </a:ln>
          <a:effectLst>
            <a:outerShdw blurRad="57150" dist="9525" dir="3000000" algn="bl" rotWithShape="0">
              <a:srgbClr val="000000"/>
            </a:outerShdw>
          </a:effectLst>
        </p:spPr>
        <p:txBody>
          <a:bodyPr spcFirstLastPara="1" wrap="square" lIns="91425" tIns="45700" rIns="91425" bIns="45700" anchor="t" anchorCtr="0">
            <a:noAutofit/>
          </a:bodyPr>
          <a:lstStyle/>
          <a:p>
            <a:pPr marL="0" marR="0" lvl="0" indent="0" algn="ctr" rtl="0">
              <a:lnSpc>
                <a:spcPct val="80000"/>
              </a:lnSpc>
              <a:spcBef>
                <a:spcPts val="560"/>
              </a:spcBef>
              <a:spcAft>
                <a:spcPts val="0"/>
              </a:spcAft>
              <a:buClr>
                <a:srgbClr val="18BDD4"/>
              </a:buClr>
              <a:buSzPts val="1400"/>
              <a:buFont typeface="Arial"/>
              <a:buNone/>
            </a:pPr>
            <a:r>
              <a:rPr lang="en" sz="2400" b="1" i="0" u="none" strike="noStrike" cap="none" dirty="0">
                <a:solidFill>
                  <a:schemeClr val="lt1"/>
                </a:solidFill>
                <a:latin typeface="Montserrat"/>
                <a:ea typeface="Montserrat"/>
                <a:cs typeface="Montserrat"/>
                <a:sym typeface="Montserrat"/>
              </a:rPr>
              <a:t>Kenneth Skårud</a:t>
            </a:r>
            <a:r>
              <a:rPr lang="en" sz="2400" i="0" u="none" strike="noStrike" cap="none" dirty="0">
                <a:solidFill>
                  <a:schemeClr val="lt1"/>
                </a:solidFill>
                <a:latin typeface="Montserrat"/>
                <a:ea typeface="Montserrat"/>
                <a:cs typeface="Montserrat"/>
                <a:sym typeface="Montserrat"/>
              </a:rPr>
              <a:t>, </a:t>
            </a:r>
            <a:r>
              <a:rPr lang="en" sz="2400" i="1" u="none" strike="noStrike" cap="none" dirty="0">
                <a:solidFill>
                  <a:schemeClr val="lt1"/>
                </a:solidFill>
                <a:latin typeface="Montserrat"/>
                <a:ea typeface="Montserrat"/>
                <a:cs typeface="Montserrat"/>
                <a:sym typeface="Montserrat"/>
              </a:rPr>
              <a:t>kundansvarig</a:t>
            </a:r>
            <a:r>
              <a:rPr lang="en" sz="2400" i="0" u="none" strike="noStrike" cap="none" dirty="0">
                <a:solidFill>
                  <a:srgbClr val="000000"/>
                </a:solidFill>
                <a:latin typeface="Montserrat"/>
                <a:ea typeface="Montserrat"/>
                <a:cs typeface="Montserrat"/>
                <a:sym typeface="Montserrat"/>
              </a:rPr>
              <a:t> </a:t>
            </a:r>
            <a:endParaRPr sz="2400" i="0" u="none" strike="noStrike" cap="none" dirty="0">
              <a:solidFill>
                <a:srgbClr val="000000"/>
              </a:solidFill>
              <a:latin typeface="Montserrat"/>
              <a:ea typeface="Montserrat"/>
              <a:cs typeface="Montserrat"/>
              <a:sym typeface="Montserrat"/>
            </a:endParaRPr>
          </a:p>
          <a:p>
            <a:pPr marL="0" marR="0" lvl="0" indent="0" algn="ctr" rtl="0">
              <a:lnSpc>
                <a:spcPct val="100000"/>
              </a:lnSpc>
              <a:spcBef>
                <a:spcPts val="560"/>
              </a:spcBef>
              <a:spcAft>
                <a:spcPts val="0"/>
              </a:spcAft>
              <a:buClr>
                <a:srgbClr val="18BDD4"/>
              </a:buClr>
              <a:buSzPts val="1400"/>
              <a:buFont typeface="Arial"/>
              <a:buNone/>
            </a:pPr>
            <a:endParaRPr lang="en" b="1" i="0" u="none" strike="noStrike" cap="none" dirty="0">
              <a:solidFill>
                <a:schemeClr val="lt1"/>
              </a:solidFill>
              <a:latin typeface="Montserrat"/>
              <a:ea typeface="Montserrat"/>
              <a:cs typeface="Montserrat"/>
              <a:sym typeface="Montserrat"/>
            </a:endParaRPr>
          </a:p>
          <a:p>
            <a:pPr marL="0" marR="0" lvl="0" indent="0" algn="ctr" rtl="0">
              <a:lnSpc>
                <a:spcPct val="100000"/>
              </a:lnSpc>
              <a:spcBef>
                <a:spcPts val="560"/>
              </a:spcBef>
              <a:spcAft>
                <a:spcPts val="0"/>
              </a:spcAft>
              <a:buClr>
                <a:srgbClr val="18BDD4"/>
              </a:buClr>
              <a:buSzPts val="1400"/>
              <a:buFont typeface="Arial"/>
              <a:buNone/>
            </a:pPr>
            <a:r>
              <a:rPr lang="en" b="1" i="0" u="none" strike="noStrike" cap="none" dirty="0">
                <a:solidFill>
                  <a:schemeClr val="lt1"/>
                </a:solidFill>
                <a:latin typeface="Montserrat"/>
                <a:ea typeface="Montserrat"/>
                <a:cs typeface="Montserrat"/>
                <a:sym typeface="Montserrat"/>
              </a:rPr>
              <a:t>076 - 943 32 22</a:t>
            </a:r>
          </a:p>
          <a:p>
            <a:pPr marL="0" marR="0" lvl="0" indent="0" algn="ctr" rtl="0">
              <a:lnSpc>
                <a:spcPct val="100000"/>
              </a:lnSpc>
              <a:spcBef>
                <a:spcPts val="560"/>
              </a:spcBef>
              <a:spcAft>
                <a:spcPts val="0"/>
              </a:spcAft>
              <a:buClr>
                <a:srgbClr val="18BDD4"/>
              </a:buClr>
              <a:buSzPts val="1400"/>
              <a:buFont typeface="Arial"/>
              <a:buNone/>
            </a:pPr>
            <a:endParaRPr b="1" dirty="0">
              <a:solidFill>
                <a:schemeClr val="lt1"/>
              </a:solidFill>
              <a:latin typeface="Montserrat"/>
              <a:ea typeface="Montserrat"/>
              <a:cs typeface="Montserrat"/>
              <a:sym typeface="Montserrat"/>
            </a:endParaRPr>
          </a:p>
          <a:p>
            <a:pPr marL="0" marR="0" lvl="0" indent="0" rtl="0">
              <a:lnSpc>
                <a:spcPct val="100000"/>
              </a:lnSpc>
              <a:spcBef>
                <a:spcPts val="560"/>
              </a:spcBef>
              <a:spcAft>
                <a:spcPts val="0"/>
              </a:spcAft>
              <a:buClr>
                <a:srgbClr val="18BDD4"/>
              </a:buClr>
              <a:buSzPts val="1400"/>
              <a:buFont typeface="Arial"/>
              <a:buNone/>
            </a:pPr>
            <a:r>
              <a:rPr lang="en" b="1" dirty="0">
                <a:solidFill>
                  <a:schemeClr val="lt1"/>
                </a:solidFill>
                <a:latin typeface="Montserrat"/>
                <a:ea typeface="Montserrat"/>
                <a:cs typeface="Montserrat"/>
                <a:sym typeface="Montserrat"/>
              </a:rPr>
              <a:t>k</a:t>
            </a:r>
            <a:r>
              <a:rPr lang="en" b="1" i="0" strike="noStrike" cap="none" dirty="0">
                <a:solidFill>
                  <a:schemeClr val="lt1"/>
                </a:solidFill>
                <a:latin typeface="Montserrat"/>
                <a:ea typeface="Montserrat"/>
                <a:cs typeface="Montserrat"/>
                <a:sym typeface="Montserrat"/>
              </a:rPr>
              <a:t>enneth.skarud@ne.se</a:t>
            </a:r>
            <a:r>
              <a:rPr lang="en" b="1" dirty="0">
                <a:solidFill>
                  <a:schemeClr val="lt1"/>
                </a:solidFill>
                <a:latin typeface="Montserrat"/>
                <a:ea typeface="Montserrat"/>
                <a:cs typeface="Montserrat"/>
                <a:sym typeface="Montserrat"/>
              </a:rPr>
              <a:t>	               www.ne.se</a:t>
            </a:r>
            <a:endParaRPr b="1" dirty="0">
              <a:solidFill>
                <a:schemeClr val="lt1"/>
              </a:solidFill>
              <a:latin typeface="Montserrat"/>
              <a:ea typeface="Montserrat"/>
              <a:cs typeface="Montserrat"/>
              <a:sym typeface="Montserrat"/>
            </a:endParaRPr>
          </a:p>
          <a:p>
            <a:pPr marL="0" marR="0" lvl="0" indent="0" algn="l" rtl="0">
              <a:lnSpc>
                <a:spcPct val="80000"/>
              </a:lnSpc>
              <a:spcBef>
                <a:spcPts val="560"/>
              </a:spcBef>
              <a:spcAft>
                <a:spcPts val="0"/>
              </a:spcAft>
              <a:buClr>
                <a:srgbClr val="18BDD4"/>
              </a:buClr>
              <a:buSzPts val="1400"/>
              <a:buFont typeface="Arial"/>
              <a:buNone/>
            </a:pPr>
            <a:endParaRPr sz="2800" dirty="0">
              <a:solidFill>
                <a:srgbClr val="000000"/>
              </a:solidFill>
              <a:latin typeface="Montserrat"/>
              <a:ea typeface="Montserrat"/>
              <a:cs typeface="Montserrat"/>
              <a:sym typeface="Montserrat"/>
            </a:endParaRPr>
          </a:p>
          <a:p>
            <a:pPr marL="0" marR="0" lvl="0" indent="0" algn="ctr" rtl="0">
              <a:lnSpc>
                <a:spcPct val="80000"/>
              </a:lnSpc>
              <a:spcBef>
                <a:spcPts val="560"/>
              </a:spcBef>
              <a:spcAft>
                <a:spcPts val="0"/>
              </a:spcAft>
              <a:buClr>
                <a:srgbClr val="18BDD4"/>
              </a:buClr>
              <a:buSzPts val="1400"/>
              <a:buFont typeface="Arial"/>
              <a:buNone/>
            </a:pPr>
            <a:endParaRPr sz="2800" dirty="0">
              <a:solidFill>
                <a:srgbClr val="000000"/>
              </a:solidFill>
              <a:latin typeface="Montserrat"/>
              <a:ea typeface="Montserrat"/>
              <a:cs typeface="Montserrat"/>
              <a:sym typeface="Montserrat"/>
            </a:endParaRPr>
          </a:p>
          <a:p>
            <a:pPr marL="0" marR="0" lvl="0" indent="0" algn="ctr" rtl="0">
              <a:lnSpc>
                <a:spcPct val="80000"/>
              </a:lnSpc>
              <a:spcBef>
                <a:spcPts val="560"/>
              </a:spcBef>
              <a:spcAft>
                <a:spcPts val="0"/>
              </a:spcAft>
              <a:buClr>
                <a:srgbClr val="18BDD4"/>
              </a:buClr>
              <a:buSzPts val="1400"/>
              <a:buFont typeface="Arial"/>
              <a:buNone/>
            </a:pPr>
            <a:endParaRPr sz="2800" dirty="0">
              <a:solidFill>
                <a:srgbClr val="000000"/>
              </a:solidFill>
              <a:latin typeface="Montserrat"/>
              <a:ea typeface="Montserrat"/>
              <a:cs typeface="Montserrat"/>
              <a:sym typeface="Montserrat"/>
            </a:endParaRPr>
          </a:p>
          <a:p>
            <a:pPr marL="0" marR="0" lvl="0" indent="0" algn="ctr" rtl="0">
              <a:lnSpc>
                <a:spcPct val="80000"/>
              </a:lnSpc>
              <a:spcBef>
                <a:spcPts val="560"/>
              </a:spcBef>
              <a:spcAft>
                <a:spcPts val="0"/>
              </a:spcAft>
              <a:buClr>
                <a:srgbClr val="18BDD4"/>
              </a:buClr>
              <a:buSzPts val="1400"/>
              <a:buFont typeface="Arial"/>
              <a:buNone/>
            </a:pPr>
            <a:endParaRPr sz="2800" dirty="0">
              <a:solidFill>
                <a:srgbClr val="000000"/>
              </a:solidFill>
              <a:latin typeface="Montserrat"/>
              <a:ea typeface="Montserrat"/>
              <a:cs typeface="Montserrat"/>
              <a:sym typeface="Montserrat"/>
            </a:endParaRPr>
          </a:p>
          <a:p>
            <a:pPr marL="0" marR="0" lvl="0" indent="0" algn="ctr" rtl="0">
              <a:lnSpc>
                <a:spcPct val="100000"/>
              </a:lnSpc>
              <a:spcBef>
                <a:spcPts val="480"/>
              </a:spcBef>
              <a:spcAft>
                <a:spcPts val="0"/>
              </a:spcAft>
              <a:buClr>
                <a:srgbClr val="18BDD4"/>
              </a:buClr>
              <a:buSzPts val="1400"/>
              <a:buFont typeface="Arial"/>
              <a:buNone/>
            </a:pPr>
            <a:endParaRPr sz="2400" i="0" u="none" strike="noStrike" cap="none" dirty="0">
              <a:solidFill>
                <a:srgbClr val="000000"/>
              </a:solidFill>
              <a:latin typeface="Montserrat"/>
              <a:ea typeface="Montserrat"/>
              <a:cs typeface="Montserrat"/>
              <a:sym typeface="Montserrat"/>
            </a:endParaRPr>
          </a:p>
        </p:txBody>
      </p:sp>
    </p:spTree>
    <p:extLst>
      <p:ext uri="{BB962C8B-B14F-4D97-AF65-F5344CB8AC3E}">
        <p14:creationId xmlns:p14="http://schemas.microsoft.com/office/powerpoint/2010/main" val="347742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p:nvPr/>
        </p:nvSpPr>
        <p:spPr>
          <a:xfrm>
            <a:off x="9350" y="-4675"/>
            <a:ext cx="9144000" cy="5143500"/>
          </a:xfrm>
          <a:prstGeom prst="rect">
            <a:avLst/>
          </a:prstGeom>
          <a:solidFill>
            <a:srgbClr val="18BDD4">
              <a:alpha val="2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191875" y="182525"/>
            <a:ext cx="8756700" cy="4801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a:spLocks noGrp="1"/>
          </p:cNvSpPr>
          <p:nvPr>
            <p:ph type="body" idx="4294967295"/>
          </p:nvPr>
        </p:nvSpPr>
        <p:spPr>
          <a:xfrm>
            <a:off x="890949" y="1019580"/>
            <a:ext cx="7380802" cy="465300"/>
          </a:xfrm>
          <a:prstGeom prst="rect">
            <a:avLst/>
          </a:prstGeom>
          <a:noFill/>
          <a:ln>
            <a:noFill/>
          </a:ln>
        </p:spPr>
        <p:txBody>
          <a:bodyPr spcFirstLastPara="1" wrap="square" lIns="0" tIns="45700" rIns="0" bIns="45700" anchor="b" anchorCtr="0">
            <a:noAutofit/>
          </a:bodyPr>
          <a:lstStyle/>
          <a:p>
            <a:pPr marL="0" marR="0" lvl="0" indent="0" algn="ctr" rtl="0">
              <a:lnSpc>
                <a:spcPct val="100000"/>
              </a:lnSpc>
              <a:spcBef>
                <a:spcPts val="0"/>
              </a:spcBef>
              <a:spcAft>
                <a:spcPts val="0"/>
              </a:spcAft>
              <a:buClr>
                <a:srgbClr val="18BDD4"/>
              </a:buClr>
              <a:buSzPts val="1400"/>
              <a:buFont typeface="Arial"/>
              <a:buNone/>
            </a:pPr>
            <a:r>
              <a:rPr lang="en" sz="3200" b="1" dirty="0">
                <a:solidFill>
                  <a:schemeClr val="dk1"/>
                </a:solidFill>
                <a:latin typeface="Montserrat"/>
                <a:ea typeface="Montserrat"/>
                <a:cs typeface="Montserrat"/>
                <a:sym typeface="Montserrat"/>
              </a:rPr>
              <a:t>NE:s kunskapstjänster</a:t>
            </a:r>
            <a:endParaRPr b="1" dirty="0">
              <a:latin typeface="Montserrat"/>
              <a:ea typeface="Montserrat"/>
              <a:cs typeface="Montserrat"/>
              <a:sym typeface="Montserrat"/>
            </a:endParaRPr>
          </a:p>
        </p:txBody>
      </p:sp>
      <p:cxnSp>
        <p:nvCxnSpPr>
          <p:cNvPr id="71" name="Google Shape;71;p15"/>
          <p:cNvCxnSpPr/>
          <p:nvPr/>
        </p:nvCxnSpPr>
        <p:spPr>
          <a:xfrm>
            <a:off x="2185625" y="1550675"/>
            <a:ext cx="4762800" cy="0"/>
          </a:xfrm>
          <a:prstGeom prst="straightConnector1">
            <a:avLst/>
          </a:prstGeom>
          <a:noFill/>
          <a:ln w="19050" cap="flat" cmpd="sng">
            <a:solidFill>
              <a:srgbClr val="18BDD4"/>
            </a:solidFill>
            <a:prstDash val="solid"/>
            <a:round/>
            <a:headEnd type="none" w="med" len="med"/>
            <a:tailEnd type="none" w="med" len="med"/>
          </a:ln>
        </p:spPr>
      </p:cxnSp>
      <p:pic>
        <p:nvPicPr>
          <p:cNvPr id="72" name="Google Shape;72;p15"/>
          <p:cNvPicPr preferRelativeResize="0"/>
          <p:nvPr/>
        </p:nvPicPr>
        <p:blipFill>
          <a:blip r:embed="rId3">
            <a:alphaModFix/>
          </a:blip>
          <a:stretch>
            <a:fillRect/>
          </a:stretch>
        </p:blipFill>
        <p:spPr>
          <a:xfrm>
            <a:off x="8211550" y="4404750"/>
            <a:ext cx="493051" cy="354049"/>
          </a:xfrm>
          <a:prstGeom prst="rect">
            <a:avLst/>
          </a:prstGeom>
          <a:noFill/>
          <a:ln>
            <a:noFill/>
          </a:ln>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8930" y="1808586"/>
            <a:ext cx="1398387" cy="695650"/>
          </a:xfrm>
          <a:prstGeom prst="rect">
            <a:avLst/>
          </a:prstGeom>
        </p:spPr>
      </p:pic>
      <p:pic>
        <p:nvPicPr>
          <p:cNvPr id="9" name="Bildobjekt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744" y="3039906"/>
            <a:ext cx="1398387" cy="695650"/>
          </a:xfrm>
          <a:prstGeom prst="rect">
            <a:avLst/>
          </a:prstGeom>
        </p:spPr>
      </p:pic>
      <p:pic>
        <p:nvPicPr>
          <p:cNvPr id="10" name="Bildobjekt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4653" y="3094877"/>
            <a:ext cx="1398387" cy="695650"/>
          </a:xfrm>
          <a:prstGeom prst="rect">
            <a:avLst/>
          </a:prstGeom>
        </p:spPr>
      </p:pic>
      <p:pic>
        <p:nvPicPr>
          <p:cNvPr id="11" name="Bildobjekt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3769" y="1815842"/>
            <a:ext cx="1398387" cy="695650"/>
          </a:xfrm>
          <a:prstGeom prst="rect">
            <a:avLst/>
          </a:prstGeom>
        </p:spPr>
      </p:pic>
      <p:pic>
        <p:nvPicPr>
          <p:cNvPr id="12" name="Bildobjekt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82156" y="1815842"/>
            <a:ext cx="1398387" cy="695650"/>
          </a:xfrm>
          <a:prstGeom prst="rect">
            <a:avLst/>
          </a:prstGeom>
        </p:spPr>
      </p:pic>
      <p:pic>
        <p:nvPicPr>
          <p:cNvPr id="13" name="Bildobjekt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4653" y="1814451"/>
            <a:ext cx="1398387" cy="695650"/>
          </a:xfrm>
          <a:prstGeom prst="rect">
            <a:avLst/>
          </a:prstGeom>
        </p:spPr>
      </p:pic>
      <p:pic>
        <p:nvPicPr>
          <p:cNvPr id="14" name="Bildobjekt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1270" y="1809355"/>
            <a:ext cx="1398387" cy="695650"/>
          </a:xfrm>
          <a:prstGeom prst="rect">
            <a:avLst/>
          </a:prstGeom>
        </p:spPr>
      </p:pic>
      <p:pic>
        <p:nvPicPr>
          <p:cNvPr id="15" name="Bildobjekt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5382" y="3102983"/>
            <a:ext cx="1398387" cy="695650"/>
          </a:xfrm>
          <a:prstGeom prst="rect">
            <a:avLst/>
          </a:prstGeom>
        </p:spPr>
      </p:pic>
      <p:pic>
        <p:nvPicPr>
          <p:cNvPr id="16" name="Bildobjekt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83039" y="3045771"/>
            <a:ext cx="1398387" cy="695650"/>
          </a:xfrm>
          <a:prstGeom prst="rect">
            <a:avLst/>
          </a:prstGeom>
        </p:spPr>
      </p:pic>
      <p:sp>
        <p:nvSpPr>
          <p:cNvPr id="2" name="textruta 1"/>
          <p:cNvSpPr txBox="1"/>
          <p:nvPr/>
        </p:nvSpPr>
        <p:spPr>
          <a:xfrm>
            <a:off x="946053" y="2504236"/>
            <a:ext cx="1680693" cy="276999"/>
          </a:xfrm>
          <a:prstGeom prst="rect">
            <a:avLst/>
          </a:prstGeom>
          <a:noFill/>
        </p:spPr>
        <p:txBody>
          <a:bodyPr wrap="square" rtlCol="0">
            <a:spAutoFit/>
          </a:bodyPr>
          <a:lstStyle/>
          <a:p>
            <a:pPr algn="ctr"/>
            <a:r>
              <a:rPr lang="sv-SE" sz="1200" dirty="0">
                <a:latin typeface="Montserrat" panose="020B0604020202020204" charset="0"/>
              </a:rPr>
              <a:t>Uppslagsverket</a:t>
            </a:r>
          </a:p>
        </p:txBody>
      </p:sp>
      <p:sp>
        <p:nvSpPr>
          <p:cNvPr id="3" name="textruta 2"/>
          <p:cNvSpPr txBox="1"/>
          <p:nvPr/>
        </p:nvSpPr>
        <p:spPr>
          <a:xfrm>
            <a:off x="2642442" y="2515966"/>
            <a:ext cx="1081042" cy="276999"/>
          </a:xfrm>
          <a:prstGeom prst="rect">
            <a:avLst/>
          </a:prstGeom>
          <a:noFill/>
        </p:spPr>
        <p:txBody>
          <a:bodyPr wrap="square" rtlCol="0">
            <a:spAutoFit/>
          </a:bodyPr>
          <a:lstStyle/>
          <a:p>
            <a:pPr algn="ctr"/>
            <a:r>
              <a:rPr lang="sv-SE" sz="1200" dirty="0">
                <a:latin typeface="Montserrat" panose="020B0604020202020204" charset="0"/>
              </a:rPr>
              <a:t>Ordböcker</a:t>
            </a:r>
          </a:p>
        </p:txBody>
      </p:sp>
      <p:sp>
        <p:nvSpPr>
          <p:cNvPr id="4" name="textruta 3"/>
          <p:cNvSpPr txBox="1"/>
          <p:nvPr/>
        </p:nvSpPr>
        <p:spPr>
          <a:xfrm>
            <a:off x="4220063" y="2510101"/>
            <a:ext cx="699586" cy="276999"/>
          </a:xfrm>
          <a:prstGeom prst="rect">
            <a:avLst/>
          </a:prstGeom>
          <a:noFill/>
        </p:spPr>
        <p:txBody>
          <a:bodyPr wrap="square" rtlCol="0">
            <a:spAutoFit/>
          </a:bodyPr>
          <a:lstStyle/>
          <a:p>
            <a:pPr algn="ctr"/>
            <a:r>
              <a:rPr lang="sv-SE" sz="1200" dirty="0">
                <a:latin typeface="Montserrat" panose="020B0604020202020204" charset="0"/>
              </a:rPr>
              <a:t>Play</a:t>
            </a:r>
          </a:p>
        </p:txBody>
      </p:sp>
      <p:sp>
        <p:nvSpPr>
          <p:cNvPr id="5" name="textruta 4"/>
          <p:cNvSpPr txBox="1"/>
          <p:nvPr/>
        </p:nvSpPr>
        <p:spPr>
          <a:xfrm>
            <a:off x="6910117" y="2522063"/>
            <a:ext cx="936011" cy="276999"/>
          </a:xfrm>
          <a:prstGeom prst="rect">
            <a:avLst/>
          </a:prstGeom>
          <a:noFill/>
        </p:spPr>
        <p:txBody>
          <a:bodyPr wrap="square" rtlCol="0">
            <a:spAutoFit/>
          </a:bodyPr>
          <a:lstStyle/>
          <a:p>
            <a:pPr algn="ctr"/>
            <a:r>
              <a:rPr lang="sv-SE" sz="1200" dirty="0">
                <a:latin typeface="Montserrat" panose="020B0604020202020204" charset="0"/>
              </a:rPr>
              <a:t>E-språk</a:t>
            </a:r>
          </a:p>
        </p:txBody>
      </p:sp>
      <p:sp>
        <p:nvSpPr>
          <p:cNvPr id="6" name="textruta 5"/>
          <p:cNvSpPr txBox="1"/>
          <p:nvPr/>
        </p:nvSpPr>
        <p:spPr>
          <a:xfrm>
            <a:off x="1060180" y="3790860"/>
            <a:ext cx="1336153" cy="461665"/>
          </a:xfrm>
          <a:prstGeom prst="rect">
            <a:avLst/>
          </a:prstGeom>
          <a:noFill/>
        </p:spPr>
        <p:txBody>
          <a:bodyPr wrap="square" rtlCol="0">
            <a:spAutoFit/>
          </a:bodyPr>
          <a:lstStyle/>
          <a:p>
            <a:pPr algn="ctr"/>
            <a:r>
              <a:rPr lang="sv-SE" sz="1200" dirty="0">
                <a:latin typeface="Montserrat" panose="020B0604020202020204" charset="0"/>
              </a:rPr>
              <a:t>Världens länder</a:t>
            </a:r>
          </a:p>
        </p:txBody>
      </p:sp>
      <p:sp>
        <p:nvSpPr>
          <p:cNvPr id="7" name="textruta 6"/>
          <p:cNvSpPr txBox="1"/>
          <p:nvPr/>
        </p:nvSpPr>
        <p:spPr>
          <a:xfrm>
            <a:off x="2601108" y="3790860"/>
            <a:ext cx="1152659" cy="461665"/>
          </a:xfrm>
          <a:prstGeom prst="rect">
            <a:avLst/>
          </a:prstGeom>
          <a:noFill/>
        </p:spPr>
        <p:txBody>
          <a:bodyPr wrap="square" rtlCol="0">
            <a:spAutoFit/>
          </a:bodyPr>
          <a:lstStyle/>
          <a:p>
            <a:pPr algn="ctr"/>
            <a:r>
              <a:rPr lang="sv-SE" sz="1200" dirty="0">
                <a:latin typeface="Montserrat" panose="020B0604020202020204" charset="0"/>
              </a:rPr>
              <a:t>Världens religioner</a:t>
            </a:r>
          </a:p>
        </p:txBody>
      </p:sp>
      <p:sp>
        <p:nvSpPr>
          <p:cNvPr id="17" name="textruta 16"/>
          <p:cNvSpPr txBox="1"/>
          <p:nvPr/>
        </p:nvSpPr>
        <p:spPr>
          <a:xfrm>
            <a:off x="5166257" y="3790527"/>
            <a:ext cx="1615178" cy="276999"/>
          </a:xfrm>
          <a:prstGeom prst="rect">
            <a:avLst/>
          </a:prstGeom>
          <a:noFill/>
        </p:spPr>
        <p:txBody>
          <a:bodyPr wrap="square" rtlCol="0">
            <a:spAutoFit/>
          </a:bodyPr>
          <a:lstStyle/>
          <a:p>
            <a:pPr algn="ctr"/>
            <a:r>
              <a:rPr lang="sv-SE" sz="1200" dirty="0">
                <a:latin typeface="Montserrat" panose="020B0604020202020204" charset="0"/>
              </a:rPr>
              <a:t>Korsordshjälpen</a:t>
            </a:r>
          </a:p>
        </p:txBody>
      </p:sp>
      <p:sp>
        <p:nvSpPr>
          <p:cNvPr id="18" name="textruta 17"/>
          <p:cNvSpPr txBox="1"/>
          <p:nvPr/>
        </p:nvSpPr>
        <p:spPr>
          <a:xfrm>
            <a:off x="4116828" y="3798633"/>
            <a:ext cx="900217" cy="276999"/>
          </a:xfrm>
          <a:prstGeom prst="rect">
            <a:avLst/>
          </a:prstGeom>
          <a:noFill/>
        </p:spPr>
        <p:txBody>
          <a:bodyPr wrap="square" rtlCol="0">
            <a:spAutoFit/>
          </a:bodyPr>
          <a:lstStyle/>
          <a:p>
            <a:pPr algn="ctr"/>
            <a:r>
              <a:rPr lang="sv-SE" sz="1200" dirty="0">
                <a:latin typeface="Montserrat" panose="020B0604020202020204" charset="0"/>
              </a:rPr>
              <a:t>Junior</a:t>
            </a:r>
          </a:p>
        </p:txBody>
      </p:sp>
      <p:sp>
        <p:nvSpPr>
          <p:cNvPr id="19" name="textruta 18"/>
          <p:cNvSpPr txBox="1"/>
          <p:nvPr/>
        </p:nvSpPr>
        <p:spPr>
          <a:xfrm>
            <a:off x="5133501" y="2515966"/>
            <a:ext cx="1682546" cy="276999"/>
          </a:xfrm>
          <a:prstGeom prst="rect">
            <a:avLst/>
          </a:prstGeom>
          <a:noFill/>
        </p:spPr>
        <p:txBody>
          <a:bodyPr wrap="square" rtlCol="0">
            <a:spAutoFit/>
          </a:bodyPr>
          <a:lstStyle/>
          <a:p>
            <a:pPr algn="ctr"/>
            <a:r>
              <a:rPr lang="sv-SE" sz="1200" dirty="0">
                <a:latin typeface="Montserrat" panose="020B0604020202020204" charset="0"/>
              </a:rPr>
              <a:t>Temapaket</a:t>
            </a:r>
          </a:p>
        </p:txBody>
      </p:sp>
    </p:spTree>
    <p:extLst>
      <p:ext uri="{BB962C8B-B14F-4D97-AF65-F5344CB8AC3E}">
        <p14:creationId xmlns:p14="http://schemas.microsoft.com/office/powerpoint/2010/main" val="405688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alphaModFix/>
          </a:blip>
          <a:srcRect l="7908" t="5790" r="21613"/>
          <a:stretch/>
        </p:blipFill>
        <p:spPr>
          <a:xfrm>
            <a:off x="4730200" y="324725"/>
            <a:ext cx="4285951" cy="3753500"/>
          </a:xfrm>
          <a:prstGeom prst="rect">
            <a:avLst/>
          </a:prstGeom>
          <a:noFill/>
          <a:ln>
            <a:noFill/>
          </a:ln>
        </p:spPr>
      </p:pic>
      <p:sp>
        <p:nvSpPr>
          <p:cNvPr id="78" name="Google Shape;78;p16"/>
          <p:cNvSpPr txBox="1"/>
          <p:nvPr/>
        </p:nvSpPr>
        <p:spPr>
          <a:xfrm>
            <a:off x="489975" y="1755725"/>
            <a:ext cx="3840623" cy="2494406"/>
          </a:xfrm>
          <a:prstGeom prst="rect">
            <a:avLst/>
          </a:prstGeom>
          <a:noFill/>
          <a:ln>
            <a:noFill/>
          </a:ln>
        </p:spPr>
        <p:txBody>
          <a:bodyPr spcFirstLastPara="1" wrap="square" lIns="91425" tIns="45700" rIns="91425" bIns="45700" anchor="t" anchorCtr="0">
            <a:noAutofit/>
          </a:bodyPr>
          <a:lstStyle/>
          <a:p>
            <a:pPr marL="285750" marR="0" lvl="0" indent="-273050" algn="l" rtl="0">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Baserat på vetenskaplig grund och värdeneutralitet.</a:t>
            </a:r>
          </a:p>
          <a:p>
            <a:pPr marL="285750" marR="0" lvl="0" indent="-273050" algn="l" rtl="0">
              <a:spcBef>
                <a:spcPts val="0"/>
              </a:spcBef>
              <a:spcAft>
                <a:spcPts val="0"/>
              </a:spcAft>
              <a:buClr>
                <a:srgbClr val="000000"/>
              </a:buClr>
              <a:buSzPts val="1200"/>
              <a:buFont typeface="Montserrat"/>
              <a:buChar char="●"/>
            </a:pPr>
            <a:endParaRPr lang="en" sz="1200" dirty="0">
              <a:latin typeface="Montserrat"/>
              <a:ea typeface="Montserrat"/>
              <a:cs typeface="Montserrat"/>
              <a:sym typeface="Montserrat"/>
            </a:endParaRPr>
          </a:p>
          <a:p>
            <a:pPr marL="285750" marR="0" lvl="0" indent="-273050" algn="l" rtl="0">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Över 200 000 uppslagsord.</a:t>
            </a:r>
          </a:p>
          <a:p>
            <a:pPr marL="12700" marR="0" lvl="0" algn="l" rtl="0">
              <a:spcBef>
                <a:spcPts val="0"/>
              </a:spcBef>
              <a:spcAft>
                <a:spcPts val="0"/>
              </a:spcAft>
              <a:buClr>
                <a:srgbClr val="000000"/>
              </a:buClr>
              <a:buSzPts val="1200"/>
            </a:pPr>
            <a:endParaRPr sz="1200" i="0" u="none" strike="noStrike" cap="none" dirty="0">
              <a:solidFill>
                <a:srgbClr val="000000"/>
              </a:solidFill>
              <a:latin typeface="Montserrat"/>
              <a:ea typeface="Montserrat"/>
              <a:cs typeface="Montserrat"/>
              <a:sym typeface="Montserrat"/>
            </a:endParaRPr>
          </a:p>
          <a:p>
            <a:pPr marL="285750" marR="0" lvl="0" indent="-273050" algn="l" rtl="0">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Dagliga uppdateringar.</a:t>
            </a:r>
          </a:p>
          <a:p>
            <a:pPr marL="12700" marR="0" lvl="0" algn="l" rtl="0">
              <a:spcBef>
                <a:spcPts val="0"/>
              </a:spcBef>
              <a:spcAft>
                <a:spcPts val="0"/>
              </a:spcAft>
              <a:buClr>
                <a:srgbClr val="000000"/>
              </a:buClr>
              <a:buSzPts val="1200"/>
            </a:pPr>
            <a:endParaRPr sz="1200" dirty="0">
              <a:latin typeface="Montserrat"/>
              <a:ea typeface="Montserrat"/>
              <a:cs typeface="Montserrat"/>
              <a:sym typeface="Montserrat"/>
            </a:endParaRPr>
          </a:p>
          <a:p>
            <a:pPr marL="285750" marR="0" lvl="0" indent="-273050" algn="l" rtl="0">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Bilder, tabeller, tidslinjer, kartor m.m.</a:t>
            </a:r>
          </a:p>
          <a:p>
            <a:pPr marL="12700" marR="0" lvl="0" algn="l" rtl="0">
              <a:spcBef>
                <a:spcPts val="0"/>
              </a:spcBef>
              <a:spcAft>
                <a:spcPts val="0"/>
              </a:spcAft>
              <a:buClr>
                <a:srgbClr val="000000"/>
              </a:buClr>
              <a:buSzPts val="1200"/>
            </a:pPr>
            <a:endParaRPr lang="en" sz="1200" dirty="0">
              <a:latin typeface="Montserrat"/>
              <a:ea typeface="Montserrat"/>
              <a:cs typeface="Montserrat"/>
              <a:sym typeface="Montserrat"/>
            </a:endParaRPr>
          </a:p>
          <a:p>
            <a:pPr marL="285750" marR="0" lvl="0" indent="-273050" algn="l" rtl="0">
              <a:spcBef>
                <a:spcPts val="0"/>
              </a:spcBef>
              <a:spcAft>
                <a:spcPts val="0"/>
              </a:spcAft>
              <a:buClr>
                <a:srgbClr val="000000"/>
              </a:buClr>
              <a:buSzPts val="1200"/>
              <a:buFont typeface="Montserrat"/>
              <a:buChar char="●"/>
            </a:pPr>
            <a:r>
              <a:rPr lang="sv-SE" sz="1200" dirty="0">
                <a:latin typeface="Montserrat"/>
                <a:ea typeface="Montserrat"/>
                <a:cs typeface="Montserrat"/>
                <a:sym typeface="Montserrat"/>
              </a:rPr>
              <a:t>ca </a:t>
            </a:r>
            <a:r>
              <a:rPr lang="en" sz="1200" i="0" u="none" strike="noStrike" cap="none" dirty="0">
                <a:solidFill>
                  <a:srgbClr val="000000"/>
                </a:solidFill>
                <a:latin typeface="Montserrat"/>
                <a:ea typeface="Montserrat"/>
                <a:cs typeface="Montserrat"/>
                <a:sym typeface="Montserrat"/>
              </a:rPr>
              <a:t>12 000 artiklar finns i </a:t>
            </a:r>
            <a:r>
              <a:rPr lang="sv-SE" sz="1200" i="0" u="none" strike="noStrike" cap="none" dirty="0">
                <a:solidFill>
                  <a:srgbClr val="000000"/>
                </a:solidFill>
                <a:latin typeface="Montserrat"/>
                <a:ea typeface="Montserrat"/>
                <a:cs typeface="Montserrat"/>
                <a:sym typeface="Montserrat"/>
              </a:rPr>
              <a:t>en </a:t>
            </a:r>
            <a:r>
              <a:rPr lang="en" sz="1200" i="0" u="none" strike="noStrike" cap="none" dirty="0">
                <a:solidFill>
                  <a:srgbClr val="000000"/>
                </a:solidFill>
                <a:latin typeface="Montserrat"/>
                <a:ea typeface="Montserrat"/>
                <a:cs typeface="Montserrat"/>
                <a:sym typeface="Montserrat"/>
              </a:rPr>
              <a:t>enkel version, vanligen kortare och alltid med ett enklare språk. </a:t>
            </a:r>
            <a:endParaRPr sz="1200" i="0" u="none" strike="noStrike" cap="none" dirty="0">
              <a:solidFill>
                <a:srgbClr val="000000"/>
              </a:solidFill>
              <a:latin typeface="Montserrat"/>
              <a:ea typeface="Montserrat"/>
              <a:cs typeface="Montserrat"/>
              <a:sym typeface="Montserrat"/>
            </a:endParaRPr>
          </a:p>
        </p:txBody>
      </p:sp>
      <p:cxnSp>
        <p:nvCxnSpPr>
          <p:cNvPr id="80" name="Google Shape;80;p16"/>
          <p:cNvCxnSpPr/>
          <p:nvPr/>
        </p:nvCxnSpPr>
        <p:spPr>
          <a:xfrm>
            <a:off x="632475" y="1273000"/>
            <a:ext cx="3219900" cy="4800"/>
          </a:xfrm>
          <a:prstGeom prst="straightConnector1">
            <a:avLst/>
          </a:prstGeom>
          <a:noFill/>
          <a:ln w="19050" cap="flat" cmpd="sng">
            <a:solidFill>
              <a:srgbClr val="18BDD4"/>
            </a:solidFill>
            <a:prstDash val="solid"/>
            <a:round/>
            <a:headEnd type="none" w="med" len="med"/>
            <a:tailEnd type="none" w="med" len="med"/>
          </a:ln>
        </p:spPr>
      </p:cxnSp>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231" y="245411"/>
            <a:ext cx="1398387" cy="695650"/>
          </a:xfrm>
          <a:prstGeom prst="rect">
            <a:avLst/>
          </a:prstGeom>
        </p:spPr>
      </p:pic>
      <p:sp>
        <p:nvSpPr>
          <p:cNvPr id="3" name="textruta 2"/>
          <p:cNvSpPr txBox="1"/>
          <p:nvPr/>
        </p:nvSpPr>
        <p:spPr>
          <a:xfrm>
            <a:off x="1106981" y="941061"/>
            <a:ext cx="2270885" cy="307777"/>
          </a:xfrm>
          <a:prstGeom prst="rect">
            <a:avLst/>
          </a:prstGeom>
          <a:noFill/>
        </p:spPr>
        <p:txBody>
          <a:bodyPr wrap="square" rtlCol="0">
            <a:spAutoFit/>
          </a:bodyPr>
          <a:lstStyle/>
          <a:p>
            <a:pPr algn="ctr"/>
            <a:r>
              <a:rPr lang="sv-SE" dirty="0">
                <a:latin typeface="Montserrat" panose="020B0604020202020204" charset="0"/>
              </a:rPr>
              <a:t>Uppslagsverket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7"/>
          <p:cNvPicPr preferRelativeResize="0"/>
          <p:nvPr/>
        </p:nvPicPr>
        <p:blipFill rotWithShape="1">
          <a:blip r:embed="rId3">
            <a:alphaModFix/>
          </a:blip>
          <a:srcRect l="18577" t="4158" r="20573" b="33868"/>
          <a:stretch/>
        </p:blipFill>
        <p:spPr>
          <a:xfrm>
            <a:off x="4769500" y="492875"/>
            <a:ext cx="4169624" cy="2895575"/>
          </a:xfrm>
          <a:prstGeom prst="rect">
            <a:avLst/>
          </a:prstGeom>
          <a:noFill/>
          <a:ln>
            <a:noFill/>
          </a:ln>
        </p:spPr>
      </p:pic>
      <p:sp>
        <p:nvSpPr>
          <p:cNvPr id="86" name="Google Shape;86;p17"/>
          <p:cNvSpPr txBox="1"/>
          <p:nvPr/>
        </p:nvSpPr>
        <p:spPr>
          <a:xfrm>
            <a:off x="491425" y="1729200"/>
            <a:ext cx="3486900" cy="1685100"/>
          </a:xfrm>
          <a:prstGeom prst="rect">
            <a:avLst/>
          </a:prstGeom>
          <a:noFill/>
          <a:ln>
            <a:noFill/>
          </a:ln>
        </p:spPr>
        <p:txBody>
          <a:bodyPr spcFirstLastPara="1" wrap="square" lIns="91425" tIns="45700" rIns="91425" bIns="45700" anchor="t" anchorCtr="0">
            <a:noAutofit/>
          </a:bodyPr>
          <a:lstStyle/>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Ordböcker på 8 språk från NE </a:t>
            </a:r>
            <a:endParaRPr sz="120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 sz="1200" dirty="0">
                <a:latin typeface="Montserrat"/>
                <a:ea typeface="Montserrat"/>
                <a:cs typeface="Montserrat"/>
                <a:sym typeface="Montserrat"/>
              </a:rPr>
              <a:t>       </a:t>
            </a:r>
            <a:r>
              <a:rPr lang="en" sz="1200" i="0" u="none" strike="noStrike" cap="none" dirty="0">
                <a:solidFill>
                  <a:srgbClr val="000000"/>
                </a:solidFill>
                <a:latin typeface="Montserrat"/>
                <a:ea typeface="Montserrat"/>
                <a:cs typeface="Montserrat"/>
                <a:sym typeface="Montserrat"/>
              </a:rPr>
              <a:t>(f d</a:t>
            </a:r>
            <a:r>
              <a:rPr lang="en" sz="1200" dirty="0">
                <a:latin typeface="Montserrat"/>
                <a:ea typeface="Montserrat"/>
                <a:cs typeface="Montserrat"/>
                <a:sym typeface="Montserrat"/>
              </a:rPr>
              <a:t> </a:t>
            </a:r>
            <a:r>
              <a:rPr lang="en" sz="1200" i="0" u="none" strike="noStrike" cap="none" dirty="0">
                <a:solidFill>
                  <a:srgbClr val="000000"/>
                </a:solidFill>
                <a:latin typeface="Montserrat"/>
                <a:ea typeface="Montserrat"/>
                <a:cs typeface="Montserrat"/>
                <a:sym typeface="Montserrat"/>
              </a:rPr>
              <a:t>Nordstedts).</a:t>
            </a:r>
            <a:endParaRPr sz="1200" i="0" u="none" strike="noStrike" cap="none" dirty="0">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dirty="0">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Få hjälp med översättning, böjning, uttal och synonymer.</a:t>
            </a:r>
          </a:p>
          <a:p>
            <a:pPr marL="285750" marR="0" lvl="0" indent="-273050" algn="l" rtl="0">
              <a:lnSpc>
                <a:spcPct val="100000"/>
              </a:lnSpc>
              <a:spcBef>
                <a:spcPts val="0"/>
              </a:spcBef>
              <a:spcAft>
                <a:spcPts val="0"/>
              </a:spcAft>
              <a:buClr>
                <a:srgbClr val="000000"/>
              </a:buClr>
              <a:buSzPts val="1200"/>
              <a:buFont typeface="Montserrat"/>
              <a:buChar char="●"/>
            </a:pPr>
            <a:endParaRPr lang="en" sz="1200" dirty="0">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Se orden </a:t>
            </a:r>
            <a:r>
              <a:rPr lang="sv-SE" sz="1200" dirty="0">
                <a:latin typeface="Montserrat"/>
                <a:ea typeface="Montserrat"/>
                <a:cs typeface="Montserrat"/>
                <a:sym typeface="Montserrat"/>
              </a:rPr>
              <a:t>i </a:t>
            </a:r>
            <a:r>
              <a:rPr lang="en" sz="1200" i="0" u="none" strike="noStrike" cap="none" dirty="0">
                <a:solidFill>
                  <a:srgbClr val="000000"/>
                </a:solidFill>
                <a:latin typeface="Montserrat"/>
                <a:ea typeface="Montserrat"/>
                <a:cs typeface="Montserrat"/>
                <a:sym typeface="Montserrat"/>
              </a:rPr>
              <a:t>sammanhang och fraser.</a:t>
            </a:r>
          </a:p>
          <a:p>
            <a:pPr marL="12700" marR="0" lvl="0" algn="l" rtl="0">
              <a:lnSpc>
                <a:spcPct val="100000"/>
              </a:lnSpc>
              <a:spcBef>
                <a:spcPts val="0"/>
              </a:spcBef>
              <a:spcAft>
                <a:spcPts val="0"/>
              </a:spcAft>
              <a:buClr>
                <a:srgbClr val="000000"/>
              </a:buClr>
              <a:buSzPts val="1200"/>
            </a:pPr>
            <a:r>
              <a:rPr lang="en" sz="1200" i="0" u="none" strike="noStrike" cap="none" dirty="0">
                <a:solidFill>
                  <a:srgbClr val="000000"/>
                </a:solidFill>
                <a:latin typeface="Montserrat"/>
                <a:ea typeface="Montserrat"/>
                <a:cs typeface="Montserrat"/>
                <a:sym typeface="Montserrat"/>
              </a:rPr>
              <a:t> </a:t>
            </a:r>
            <a:endParaRPr sz="1200" dirty="0">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dirty="0">
                <a:latin typeface="Montserrat"/>
                <a:ea typeface="Montserrat"/>
                <a:cs typeface="Montserrat"/>
                <a:sym typeface="Montserrat"/>
              </a:rPr>
              <a:t>Ö</a:t>
            </a:r>
            <a:r>
              <a:rPr lang="en" sz="1200" i="0" u="none" strike="noStrike" cap="none" dirty="0">
                <a:solidFill>
                  <a:srgbClr val="000000"/>
                </a:solidFill>
                <a:latin typeface="Montserrat"/>
                <a:ea typeface="Montserrat"/>
                <a:cs typeface="Montserrat"/>
                <a:sym typeface="Montserrat"/>
              </a:rPr>
              <a:t>versätt till flera språk med bara ett knapptryck.</a:t>
            </a:r>
            <a:endParaRPr sz="1200" i="0" u="none" strike="noStrike" cap="none" dirty="0">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dirty="0">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Lilla ordboken och Stora ordboken på flera språk och samt Professionella och Tekniska ordboken på engelska.</a:t>
            </a:r>
            <a:endParaRPr sz="1200" i="0" u="none" strike="noStrike" cap="none" dirty="0">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dirty="0">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Lexinordböcker på 15 språk varav ett flertal är</a:t>
            </a:r>
            <a:r>
              <a:rPr lang="en" sz="1200" dirty="0">
                <a:latin typeface="Montserrat"/>
                <a:ea typeface="Montserrat"/>
                <a:cs typeface="Montserrat"/>
                <a:sym typeface="Montserrat"/>
              </a:rPr>
              <a:t> </a:t>
            </a:r>
            <a:r>
              <a:rPr lang="en" sz="1200" i="0" u="none" strike="noStrike" cap="none" dirty="0">
                <a:solidFill>
                  <a:srgbClr val="000000"/>
                </a:solidFill>
                <a:latin typeface="Montserrat"/>
                <a:ea typeface="Montserrat"/>
                <a:cs typeface="Montserrat"/>
                <a:sym typeface="Montserrat"/>
              </a:rPr>
              <a:t>relativt ”nya” i svensk skola.</a:t>
            </a:r>
            <a:endParaRPr sz="1200" i="0" u="none" strike="noStrike" cap="none" dirty="0">
              <a:solidFill>
                <a:srgbClr val="000000"/>
              </a:solidFill>
              <a:latin typeface="Montserrat"/>
              <a:ea typeface="Montserrat"/>
              <a:cs typeface="Montserrat"/>
              <a:sym typeface="Montserrat"/>
            </a:endParaRPr>
          </a:p>
        </p:txBody>
      </p:sp>
      <p:cxnSp>
        <p:nvCxnSpPr>
          <p:cNvPr id="88" name="Google Shape;88;p17"/>
          <p:cNvCxnSpPr/>
          <p:nvPr/>
        </p:nvCxnSpPr>
        <p:spPr>
          <a:xfrm>
            <a:off x="632475" y="1273000"/>
            <a:ext cx="3219900" cy="4800"/>
          </a:xfrm>
          <a:prstGeom prst="straightConnector1">
            <a:avLst/>
          </a:prstGeom>
          <a:noFill/>
          <a:ln w="19050" cap="flat" cmpd="sng">
            <a:solidFill>
              <a:srgbClr val="18BDD4"/>
            </a:solidFill>
            <a:prstDash val="solid"/>
            <a:round/>
            <a:headEnd type="none" w="med" len="med"/>
            <a:tailEnd type="none" w="med" len="med"/>
          </a:ln>
        </p:spPr>
      </p:cxnSp>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231" y="239453"/>
            <a:ext cx="1398387" cy="695650"/>
          </a:xfrm>
          <a:prstGeom prst="rect">
            <a:avLst/>
          </a:prstGeom>
        </p:spPr>
      </p:pic>
      <p:sp>
        <p:nvSpPr>
          <p:cNvPr id="3" name="textruta 2"/>
          <p:cNvSpPr txBox="1"/>
          <p:nvPr/>
        </p:nvSpPr>
        <p:spPr>
          <a:xfrm>
            <a:off x="1493646" y="934636"/>
            <a:ext cx="1497556" cy="307777"/>
          </a:xfrm>
          <a:prstGeom prst="rect">
            <a:avLst/>
          </a:prstGeom>
          <a:noFill/>
        </p:spPr>
        <p:txBody>
          <a:bodyPr wrap="square" rtlCol="0">
            <a:spAutoFit/>
          </a:bodyPr>
          <a:lstStyle/>
          <a:p>
            <a:pPr algn="ctr"/>
            <a:r>
              <a:rPr lang="sv-SE" dirty="0">
                <a:latin typeface="Montserrat" panose="020B0604020202020204" charset="0"/>
              </a:rPr>
              <a:t>Ordböcker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p:cNvPicPr preferRelativeResize="0"/>
          <p:nvPr/>
        </p:nvPicPr>
        <p:blipFill rotWithShape="1">
          <a:blip r:embed="rId3">
            <a:alphaModFix/>
          </a:blip>
          <a:srcRect l="5278" r="27571" b="11418"/>
          <a:stretch/>
        </p:blipFill>
        <p:spPr>
          <a:xfrm>
            <a:off x="4773750" y="407125"/>
            <a:ext cx="4258976" cy="3248075"/>
          </a:xfrm>
          <a:prstGeom prst="rect">
            <a:avLst/>
          </a:prstGeom>
          <a:noFill/>
          <a:ln>
            <a:noFill/>
          </a:ln>
        </p:spPr>
      </p:pic>
      <p:sp>
        <p:nvSpPr>
          <p:cNvPr id="94" name="Google Shape;94;p18"/>
          <p:cNvSpPr txBox="1"/>
          <p:nvPr/>
        </p:nvSpPr>
        <p:spPr>
          <a:xfrm>
            <a:off x="341650" y="1804375"/>
            <a:ext cx="3509400" cy="12003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Över 19 000 filmer, TV- och radioprogram</a:t>
            </a:r>
            <a:r>
              <a:rPr lang="sv-SE" sz="1200" i="0" u="none" strike="noStrike" cap="none" dirty="0">
                <a:solidFill>
                  <a:srgbClr val="000000"/>
                </a:solidFill>
                <a:latin typeface="Montserrat"/>
                <a:ea typeface="Montserrat"/>
                <a:cs typeface="Montserrat"/>
                <a:sym typeface="Montserrat"/>
              </a:rPr>
              <a:t>, uppdateras kontinuerligt.</a:t>
            </a:r>
            <a:endParaRPr sz="1200" i="0" u="none" strike="noStrike" cap="none" dirty="0">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dirty="0">
              <a:latin typeface="Montserrat"/>
              <a:ea typeface="Montserrat"/>
              <a:cs typeface="Montserrat"/>
              <a:sym typeface="Montserrat"/>
            </a:endParaRPr>
          </a:p>
          <a:p>
            <a:pPr marL="457200" marR="0" lvl="0" indent="-304800" algn="l" rtl="0">
              <a:lnSpc>
                <a:spcPct val="100000"/>
              </a:lnSpc>
              <a:spcBef>
                <a:spcPts val="0"/>
              </a:spcBef>
              <a:spcAft>
                <a:spcPts val="0"/>
              </a:spcAft>
              <a:buClr>
                <a:srgbClr val="000000"/>
              </a:buClr>
              <a:buSzPts val="1200"/>
              <a:buFont typeface="Montserrat"/>
              <a:buChar char="●"/>
            </a:pPr>
            <a:r>
              <a:rPr lang="en" sz="1200" dirty="0">
                <a:latin typeface="Montserrat"/>
                <a:ea typeface="Montserrat"/>
                <a:cs typeface="Montserrat"/>
                <a:sym typeface="Montserrat"/>
              </a:rPr>
              <a:t>7</a:t>
            </a:r>
            <a:r>
              <a:rPr lang="en" sz="1200" i="0" u="none" strike="noStrike" cap="none" dirty="0">
                <a:solidFill>
                  <a:srgbClr val="000000"/>
                </a:solidFill>
                <a:latin typeface="Montserrat"/>
                <a:ea typeface="Montserrat"/>
                <a:cs typeface="Montserrat"/>
                <a:sym typeface="Montserrat"/>
              </a:rPr>
              <a:t> olika leverantörer, bl.a. UR, Twig,</a:t>
            </a:r>
            <a:endParaRPr sz="1200" i="0" u="none" strike="noStrike" cap="none" dirty="0">
              <a:solidFill>
                <a:srgbClr val="000000"/>
              </a:solidFill>
              <a:latin typeface="Montserrat"/>
              <a:ea typeface="Montserrat"/>
              <a:cs typeface="Montserrat"/>
              <a:sym typeface="Montserrat"/>
            </a:endParaRPr>
          </a:p>
          <a:p>
            <a:pPr marL="0" marR="0" lvl="0" indent="457200" algn="l" rtl="0">
              <a:lnSpc>
                <a:spcPct val="100000"/>
              </a:lnSpc>
              <a:spcBef>
                <a:spcPts val="0"/>
              </a:spcBef>
              <a:spcAft>
                <a:spcPts val="0"/>
              </a:spcAft>
              <a:buNone/>
            </a:pPr>
            <a:r>
              <a:rPr lang="en" sz="1200" i="0" u="none" strike="noStrike" cap="none" dirty="0">
                <a:solidFill>
                  <a:srgbClr val="000000"/>
                </a:solidFill>
                <a:latin typeface="Montserrat"/>
                <a:ea typeface="Montserrat"/>
                <a:cs typeface="Montserrat"/>
                <a:sym typeface="Montserrat"/>
              </a:rPr>
              <a:t>Filmnavet och Kunskapsmedia.</a:t>
            </a:r>
            <a:endParaRPr sz="1200" i="0" u="none" strike="noStrike" cap="none" dirty="0">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None/>
            </a:pPr>
            <a:endParaRPr sz="1200" dirty="0">
              <a:latin typeface="Montserrat"/>
              <a:ea typeface="Montserrat"/>
              <a:cs typeface="Montserrat"/>
              <a:sym typeface="Montserrat"/>
            </a:endParaRPr>
          </a:p>
          <a:p>
            <a:pPr marL="457200" marR="0" lvl="0" indent="-30480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Skolanpassade</a:t>
            </a:r>
            <a:r>
              <a:rPr lang="en" sz="1200" dirty="0">
                <a:latin typeface="Montserrat"/>
                <a:ea typeface="Montserrat"/>
                <a:cs typeface="Montserrat"/>
                <a:sym typeface="Montserrat"/>
              </a:rPr>
              <a:t> </a:t>
            </a:r>
            <a:r>
              <a:rPr lang="en" sz="1200" i="0" u="none" strike="noStrike" cap="none" dirty="0">
                <a:solidFill>
                  <a:srgbClr val="000000"/>
                </a:solidFill>
                <a:latin typeface="Montserrat"/>
                <a:ea typeface="Montserrat"/>
                <a:cs typeface="Montserrat"/>
                <a:sym typeface="Montserrat"/>
              </a:rPr>
              <a:t>filtreringsfunktioner utifrån ämne och målgrupp.</a:t>
            </a:r>
            <a:endParaRPr sz="1200" i="0" u="none" strike="noStrike" cap="none" dirty="0">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dirty="0">
              <a:latin typeface="Montserrat"/>
              <a:ea typeface="Montserrat"/>
              <a:cs typeface="Montserrat"/>
              <a:sym typeface="Montserrat"/>
            </a:endParaRPr>
          </a:p>
          <a:p>
            <a:pPr marL="457200" marR="0" lvl="0" indent="-30480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Stort filmutbud på olika språk i tal och</a:t>
            </a:r>
            <a:r>
              <a:rPr lang="en" sz="1200" dirty="0">
                <a:latin typeface="Montserrat"/>
                <a:ea typeface="Montserrat"/>
                <a:cs typeface="Montserrat"/>
                <a:sym typeface="Montserrat"/>
              </a:rPr>
              <a:t> </a:t>
            </a:r>
            <a:r>
              <a:rPr lang="en" sz="1200" i="0" u="none" strike="noStrike" cap="none" dirty="0">
                <a:solidFill>
                  <a:srgbClr val="000000"/>
                </a:solidFill>
                <a:latin typeface="Montserrat"/>
                <a:ea typeface="Montserrat"/>
                <a:cs typeface="Montserrat"/>
                <a:sym typeface="Montserrat"/>
              </a:rPr>
              <a:t>textning.</a:t>
            </a:r>
            <a:endParaRPr sz="1200" i="0" u="none" strike="noStrike" cap="none" dirty="0">
              <a:solidFill>
                <a:srgbClr val="000000"/>
              </a:solidFill>
              <a:latin typeface="Montserrat"/>
              <a:ea typeface="Montserrat"/>
              <a:cs typeface="Montserrat"/>
              <a:sym typeface="Montserrat"/>
            </a:endParaRPr>
          </a:p>
        </p:txBody>
      </p:sp>
      <p:cxnSp>
        <p:nvCxnSpPr>
          <p:cNvPr id="96" name="Google Shape;96;p18"/>
          <p:cNvCxnSpPr/>
          <p:nvPr/>
        </p:nvCxnSpPr>
        <p:spPr>
          <a:xfrm>
            <a:off x="632475" y="1273000"/>
            <a:ext cx="3219900" cy="4800"/>
          </a:xfrm>
          <a:prstGeom prst="straightConnector1">
            <a:avLst/>
          </a:prstGeom>
          <a:noFill/>
          <a:ln w="19050" cap="flat" cmpd="sng">
            <a:solidFill>
              <a:srgbClr val="18BDD4"/>
            </a:solidFill>
            <a:prstDash val="solid"/>
            <a:round/>
            <a:headEnd type="none" w="med" len="med"/>
            <a:tailEnd type="none" w="med" len="med"/>
          </a:ln>
        </p:spPr>
      </p:cxnSp>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231" y="231925"/>
            <a:ext cx="1398387" cy="695650"/>
          </a:xfrm>
          <a:prstGeom prst="rect">
            <a:avLst/>
          </a:prstGeom>
        </p:spPr>
      </p:pic>
      <p:sp>
        <p:nvSpPr>
          <p:cNvPr id="2" name="textruta 1"/>
          <p:cNvSpPr txBox="1"/>
          <p:nvPr/>
        </p:nvSpPr>
        <p:spPr>
          <a:xfrm>
            <a:off x="1701691" y="927575"/>
            <a:ext cx="1081465" cy="307777"/>
          </a:xfrm>
          <a:prstGeom prst="rect">
            <a:avLst/>
          </a:prstGeom>
          <a:noFill/>
        </p:spPr>
        <p:txBody>
          <a:bodyPr wrap="square" rtlCol="0">
            <a:spAutoFit/>
          </a:bodyPr>
          <a:lstStyle/>
          <a:p>
            <a:pPr algn="ctr"/>
            <a:r>
              <a:rPr lang="sv-SE" dirty="0">
                <a:latin typeface="Montserrat" panose="020B0604020202020204" charset="0"/>
              </a:rPr>
              <a:t>Play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9"/>
          <p:cNvPicPr preferRelativeResize="0"/>
          <p:nvPr/>
        </p:nvPicPr>
        <p:blipFill rotWithShape="1">
          <a:blip r:embed="rId3">
            <a:alphaModFix/>
          </a:blip>
          <a:srcRect l="10547" r="10379" b="1599"/>
          <a:stretch/>
        </p:blipFill>
        <p:spPr>
          <a:xfrm>
            <a:off x="5021875" y="415300"/>
            <a:ext cx="3970824" cy="3956926"/>
          </a:xfrm>
          <a:prstGeom prst="rect">
            <a:avLst/>
          </a:prstGeom>
          <a:noFill/>
          <a:ln>
            <a:noFill/>
          </a:ln>
        </p:spPr>
      </p:pic>
      <p:sp>
        <p:nvSpPr>
          <p:cNvPr id="102" name="Google Shape;102;p19"/>
          <p:cNvSpPr txBox="1"/>
          <p:nvPr/>
        </p:nvSpPr>
        <p:spPr>
          <a:xfrm>
            <a:off x="482925" y="1712175"/>
            <a:ext cx="3604200" cy="2008200"/>
          </a:xfrm>
          <a:prstGeom prst="rect">
            <a:avLst/>
          </a:prstGeom>
          <a:noFill/>
          <a:ln>
            <a:noFill/>
          </a:ln>
        </p:spPr>
        <p:txBody>
          <a:bodyPr spcFirstLastPara="1" wrap="square" lIns="91425" tIns="45700" rIns="91425" bIns="45700" anchor="t" anchorCtr="0">
            <a:noAutofit/>
          </a:bodyPr>
          <a:lstStyle/>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64 temapaket sammanställda av lärare för lärare </a:t>
            </a:r>
            <a:r>
              <a:rPr lang="sv-SE" sz="1200" dirty="0">
                <a:latin typeface="Montserrat"/>
                <a:ea typeface="Montserrat"/>
                <a:cs typeface="Montserrat"/>
                <a:sym typeface="Montserrat"/>
              </a:rPr>
              <a:t>i syfte att spara tid och arbete.</a:t>
            </a:r>
            <a:endParaRPr sz="1200" dirty="0">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dirty="0">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dirty="0">
                <a:latin typeface="Montserrat"/>
                <a:ea typeface="Montserrat"/>
                <a:cs typeface="Montserrat"/>
                <a:sym typeface="Montserrat"/>
              </a:rPr>
              <a:t>V</a:t>
            </a:r>
            <a:r>
              <a:rPr lang="en" sz="1200" i="0" u="none" strike="noStrike" cap="none" dirty="0">
                <a:solidFill>
                  <a:srgbClr val="000000"/>
                </a:solidFill>
                <a:latin typeface="Montserrat"/>
                <a:ea typeface="Montserrat"/>
                <a:cs typeface="Montserrat"/>
                <a:sym typeface="Montserrat"/>
              </a:rPr>
              <a:t>arierande och genomarbetade övningar</a:t>
            </a:r>
            <a:r>
              <a:rPr lang="en" sz="1200" dirty="0">
                <a:latin typeface="Montserrat"/>
                <a:ea typeface="Montserrat"/>
                <a:cs typeface="Montserrat"/>
                <a:sym typeface="Montserrat"/>
              </a:rPr>
              <a:t> i varje temapaket.</a:t>
            </a:r>
            <a:endParaRPr sz="1200" i="0" u="none" strike="noStrike" cap="none" dirty="0">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i="0" u="none" strike="noStrike" cap="none" dirty="0">
              <a:solidFill>
                <a:srgbClr val="000000"/>
              </a:solidFill>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Lärarhandledningar med bl.a. metodbeskrivningar, </a:t>
            </a:r>
            <a:r>
              <a:rPr lang="en" sz="1200" dirty="0">
                <a:solidFill>
                  <a:schemeClr val="dk1"/>
                </a:solidFill>
                <a:latin typeface="Montserrat"/>
                <a:ea typeface="Montserrat"/>
                <a:cs typeface="Montserrat"/>
                <a:sym typeface="Montserrat"/>
              </a:rPr>
              <a:t>facit</a:t>
            </a:r>
            <a:r>
              <a:rPr lang="en" sz="1200" dirty="0">
                <a:latin typeface="Montserrat"/>
                <a:ea typeface="Montserrat"/>
                <a:cs typeface="Montserrat"/>
                <a:sym typeface="Montserrat"/>
              </a:rPr>
              <a:t> och </a:t>
            </a:r>
            <a:r>
              <a:rPr lang="en" sz="1200" i="0" u="none" strike="noStrike" cap="none" dirty="0">
                <a:solidFill>
                  <a:srgbClr val="000000"/>
                </a:solidFill>
                <a:latin typeface="Montserrat"/>
                <a:ea typeface="Montserrat"/>
                <a:cs typeface="Montserrat"/>
                <a:sym typeface="Montserrat"/>
              </a:rPr>
              <a:t>diskussionsunderlag. </a:t>
            </a:r>
            <a:endParaRPr sz="1200" dirty="0">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i="0" u="none" strike="noStrike" cap="none" dirty="0">
              <a:solidFill>
                <a:srgbClr val="000000"/>
              </a:solidFill>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Tydlig koppling till syfte och centralt innehåll i berörda ämnen/kurser.</a:t>
            </a:r>
            <a:endParaRPr sz="1200" i="0" u="none" strike="noStrike" cap="none" dirty="0">
              <a:solidFill>
                <a:srgbClr val="000000"/>
              </a:solidFill>
              <a:latin typeface="Montserrat"/>
              <a:ea typeface="Montserrat"/>
              <a:cs typeface="Montserrat"/>
              <a:sym typeface="Montserrat"/>
            </a:endParaRPr>
          </a:p>
        </p:txBody>
      </p:sp>
      <p:cxnSp>
        <p:nvCxnSpPr>
          <p:cNvPr id="104" name="Google Shape;104;p19"/>
          <p:cNvCxnSpPr/>
          <p:nvPr/>
        </p:nvCxnSpPr>
        <p:spPr>
          <a:xfrm>
            <a:off x="632475" y="1273000"/>
            <a:ext cx="3219900" cy="4800"/>
          </a:xfrm>
          <a:prstGeom prst="straightConnector1">
            <a:avLst/>
          </a:prstGeom>
          <a:noFill/>
          <a:ln w="19050" cap="flat" cmpd="sng">
            <a:solidFill>
              <a:srgbClr val="18BDD4"/>
            </a:solidFill>
            <a:prstDash val="solid"/>
            <a:round/>
            <a:headEnd type="none" w="med" len="med"/>
            <a:tailEnd type="none" w="med" len="med"/>
          </a:ln>
        </p:spPr>
      </p:cxnSp>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231" y="229525"/>
            <a:ext cx="1398387" cy="695650"/>
          </a:xfrm>
          <a:prstGeom prst="rect">
            <a:avLst/>
          </a:prstGeom>
        </p:spPr>
      </p:pic>
      <p:sp>
        <p:nvSpPr>
          <p:cNvPr id="2" name="textruta 1"/>
          <p:cNvSpPr txBox="1"/>
          <p:nvPr/>
        </p:nvSpPr>
        <p:spPr>
          <a:xfrm>
            <a:off x="1577546" y="925175"/>
            <a:ext cx="1414957" cy="307777"/>
          </a:xfrm>
          <a:prstGeom prst="rect">
            <a:avLst/>
          </a:prstGeom>
          <a:noFill/>
        </p:spPr>
        <p:txBody>
          <a:bodyPr wrap="square" rtlCol="0">
            <a:spAutoFit/>
          </a:bodyPr>
          <a:lstStyle/>
          <a:p>
            <a:pPr algn="ctr"/>
            <a:r>
              <a:rPr lang="sv-SE" dirty="0">
                <a:latin typeface="Montserrat" panose="020B0604020202020204" charset="0"/>
              </a:rPr>
              <a:t>Temapaket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0"/>
          <p:cNvPicPr preferRelativeResize="0"/>
          <p:nvPr/>
        </p:nvPicPr>
        <p:blipFill rotWithShape="1">
          <a:blip r:embed="rId3">
            <a:alphaModFix/>
          </a:blip>
          <a:srcRect l="5647" r="31879"/>
          <a:stretch/>
        </p:blipFill>
        <p:spPr>
          <a:xfrm>
            <a:off x="4769025" y="326825"/>
            <a:ext cx="4146625" cy="3865200"/>
          </a:xfrm>
          <a:prstGeom prst="rect">
            <a:avLst/>
          </a:prstGeom>
          <a:noFill/>
          <a:ln>
            <a:noFill/>
          </a:ln>
        </p:spPr>
      </p:pic>
      <p:sp>
        <p:nvSpPr>
          <p:cNvPr id="110" name="Google Shape;110;p20"/>
          <p:cNvSpPr txBox="1"/>
          <p:nvPr/>
        </p:nvSpPr>
        <p:spPr>
          <a:xfrm>
            <a:off x="477375" y="1691450"/>
            <a:ext cx="3298800" cy="1940400"/>
          </a:xfrm>
          <a:prstGeom prst="rect">
            <a:avLst/>
          </a:prstGeom>
          <a:noFill/>
          <a:ln>
            <a:noFill/>
          </a:ln>
        </p:spPr>
        <p:txBody>
          <a:bodyPr spcFirstLastPara="1" wrap="square" lIns="91425" tIns="45700" rIns="91425" bIns="45700" anchor="t" anchorCtr="0">
            <a:noAutofit/>
          </a:bodyPr>
          <a:lstStyle/>
          <a:p>
            <a:pPr marL="285750" lvl="0" indent="-273050">
              <a:buSzPts val="1200"/>
              <a:buFont typeface="Montserrat"/>
              <a:buChar char="●"/>
            </a:pPr>
            <a:r>
              <a:rPr lang="en" sz="1200" i="0" u="none" strike="noStrike" cap="none" dirty="0">
                <a:solidFill>
                  <a:srgbClr val="000000"/>
                </a:solidFill>
                <a:latin typeface="Montserrat"/>
                <a:ea typeface="Montserrat"/>
                <a:cs typeface="Montserrat"/>
                <a:sym typeface="Montserrat"/>
              </a:rPr>
              <a:t>Läs- och hörförståelse på </a:t>
            </a:r>
            <a:r>
              <a:rPr lang="en" sz="1200" dirty="0">
                <a:latin typeface="Montserrat"/>
                <a:ea typeface="Montserrat"/>
                <a:cs typeface="Montserrat"/>
                <a:sym typeface="Montserrat"/>
              </a:rPr>
              <a:t> 5 språk. </a:t>
            </a:r>
          </a:p>
          <a:p>
            <a:pPr marL="12700" lvl="0">
              <a:buSzPts val="1200"/>
            </a:pPr>
            <a:endParaRPr lang="en" sz="1200" i="0" u="none" strike="noStrike" cap="none" dirty="0">
              <a:solidFill>
                <a:srgbClr val="000000"/>
              </a:solidFill>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För elever på grund- och gymnasieskolan samt elever som har svenska som andraspråk. </a:t>
            </a:r>
            <a:endParaRPr sz="1200" i="0" u="none" strike="noStrike" cap="none" dirty="0">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i="0" u="none" strike="noStrike" cap="none" dirty="0">
              <a:solidFill>
                <a:srgbClr val="000000"/>
              </a:solidFill>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Nyhetsartiklar producerade av NE utifrån autentiska nyhetshändelser.</a:t>
            </a:r>
          </a:p>
          <a:p>
            <a:pPr marL="285750" marR="0" lvl="0" indent="-273050" algn="l" rtl="0">
              <a:lnSpc>
                <a:spcPct val="100000"/>
              </a:lnSpc>
              <a:spcBef>
                <a:spcPts val="0"/>
              </a:spcBef>
              <a:spcAft>
                <a:spcPts val="0"/>
              </a:spcAft>
              <a:buClr>
                <a:srgbClr val="000000"/>
              </a:buClr>
              <a:buSzPts val="1200"/>
              <a:buFont typeface="Montserrat"/>
              <a:buChar char="●"/>
            </a:pPr>
            <a:endParaRPr lang="en" sz="1200" dirty="0">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Alla texter och övningar är gjorda av modersmålstalande pedagoger.</a:t>
            </a:r>
            <a:endParaRPr sz="1200" i="0" u="none" strike="noStrike" cap="none" dirty="0">
              <a:solidFill>
                <a:srgbClr val="000000"/>
              </a:solidFill>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i="0" u="none" strike="noStrike" cap="none" dirty="0">
              <a:solidFill>
                <a:srgbClr val="000000"/>
              </a:solidFill>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dirty="0">
                <a:latin typeface="Montserrat"/>
                <a:ea typeface="Montserrat"/>
                <a:cs typeface="Montserrat"/>
                <a:sym typeface="Montserrat"/>
              </a:rPr>
              <a:t>Ca 30</a:t>
            </a:r>
            <a:r>
              <a:rPr lang="en" sz="1200" i="0" u="none" strike="noStrike" cap="none" dirty="0">
                <a:solidFill>
                  <a:srgbClr val="000000"/>
                </a:solidFill>
                <a:latin typeface="Montserrat"/>
                <a:ea typeface="Montserrat"/>
                <a:cs typeface="Montserrat"/>
                <a:sym typeface="Montserrat"/>
              </a:rPr>
              <a:t>0 artiklar, sökbara utifrån språk, kategori och svårighetsgrad.</a:t>
            </a:r>
            <a:endParaRPr sz="1200" dirty="0">
              <a:latin typeface="Montserrat"/>
              <a:ea typeface="Montserrat"/>
              <a:cs typeface="Montserrat"/>
              <a:sym typeface="Montserrat"/>
            </a:endParaRPr>
          </a:p>
        </p:txBody>
      </p:sp>
      <p:cxnSp>
        <p:nvCxnSpPr>
          <p:cNvPr id="112" name="Google Shape;112;p20"/>
          <p:cNvCxnSpPr/>
          <p:nvPr/>
        </p:nvCxnSpPr>
        <p:spPr>
          <a:xfrm>
            <a:off x="632475" y="1273000"/>
            <a:ext cx="3219900" cy="4800"/>
          </a:xfrm>
          <a:prstGeom prst="straightConnector1">
            <a:avLst/>
          </a:prstGeom>
          <a:noFill/>
          <a:ln w="19050" cap="flat" cmpd="sng">
            <a:solidFill>
              <a:srgbClr val="18BDD4"/>
            </a:solidFill>
            <a:prstDash val="solid"/>
            <a:round/>
            <a:headEnd type="none" w="med" len="med"/>
            <a:tailEnd type="none" w="med" len="med"/>
          </a:ln>
        </p:spPr>
      </p:cxnSp>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7581" y="238596"/>
            <a:ext cx="1398387" cy="695650"/>
          </a:xfrm>
          <a:prstGeom prst="rect">
            <a:avLst/>
          </a:prstGeom>
        </p:spPr>
      </p:pic>
      <p:sp>
        <p:nvSpPr>
          <p:cNvPr id="2" name="textruta 1"/>
          <p:cNvSpPr txBox="1"/>
          <p:nvPr/>
        </p:nvSpPr>
        <p:spPr>
          <a:xfrm>
            <a:off x="1508588" y="934246"/>
            <a:ext cx="1236372" cy="307777"/>
          </a:xfrm>
          <a:prstGeom prst="rect">
            <a:avLst/>
          </a:prstGeom>
          <a:noFill/>
        </p:spPr>
        <p:txBody>
          <a:bodyPr wrap="square" rtlCol="0">
            <a:spAutoFit/>
          </a:bodyPr>
          <a:lstStyle/>
          <a:p>
            <a:pPr algn="ctr"/>
            <a:r>
              <a:rPr lang="sv-SE" dirty="0">
                <a:latin typeface="Montserrat" panose="020B0604020202020204" charset="0"/>
              </a:rPr>
              <a:t>E-språk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21"/>
          <p:cNvPicPr preferRelativeResize="0"/>
          <p:nvPr/>
        </p:nvPicPr>
        <p:blipFill rotWithShape="1">
          <a:blip r:embed="rId3">
            <a:alphaModFix/>
          </a:blip>
          <a:srcRect l="8500" r="8210"/>
          <a:stretch/>
        </p:blipFill>
        <p:spPr>
          <a:xfrm>
            <a:off x="5090650" y="439925"/>
            <a:ext cx="3538674" cy="3374400"/>
          </a:xfrm>
          <a:prstGeom prst="rect">
            <a:avLst/>
          </a:prstGeom>
          <a:noFill/>
          <a:ln>
            <a:noFill/>
          </a:ln>
        </p:spPr>
      </p:pic>
      <p:sp>
        <p:nvSpPr>
          <p:cNvPr id="118" name="Google Shape;118;p21"/>
          <p:cNvSpPr txBox="1"/>
          <p:nvPr/>
        </p:nvSpPr>
        <p:spPr>
          <a:xfrm>
            <a:off x="477374" y="1658350"/>
            <a:ext cx="3509410" cy="2493000"/>
          </a:xfrm>
          <a:prstGeom prst="rect">
            <a:avLst/>
          </a:prstGeom>
          <a:noFill/>
          <a:ln>
            <a:noFill/>
          </a:ln>
        </p:spPr>
        <p:txBody>
          <a:bodyPr spcFirstLastPara="1" wrap="square" lIns="91425" tIns="45700" rIns="91425" bIns="45700" anchor="t" anchorCtr="0">
            <a:noAutofit/>
          </a:bodyPr>
          <a:lstStyle/>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Upptäck länder, jämför likheter och olikheter och få större kunskap om världens utmaningar.</a:t>
            </a:r>
            <a:endParaRPr sz="1200" dirty="0">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i="0" u="none" strike="noStrike" cap="none" dirty="0">
              <a:solidFill>
                <a:srgbClr val="000000"/>
              </a:solidFill>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Tematiska kartor ger en nyanserad bild av världen.</a:t>
            </a:r>
          </a:p>
          <a:p>
            <a:pPr marL="285750" marR="0" lvl="0" indent="-273050" algn="l" rtl="0">
              <a:lnSpc>
                <a:spcPct val="100000"/>
              </a:lnSpc>
              <a:spcBef>
                <a:spcPts val="0"/>
              </a:spcBef>
              <a:spcAft>
                <a:spcPts val="0"/>
              </a:spcAft>
              <a:buClr>
                <a:srgbClr val="000000"/>
              </a:buClr>
              <a:buSzPts val="1200"/>
              <a:buFont typeface="Montserrat"/>
              <a:buChar char="●"/>
            </a:pPr>
            <a:endParaRPr lang="en" sz="1200" dirty="0">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dirty="0">
                <a:latin typeface="Montserrat"/>
                <a:ea typeface="Montserrat"/>
                <a:cs typeface="Montserrat"/>
                <a:sym typeface="Montserrat"/>
              </a:rPr>
              <a:t>Aktuella och relevanta bilder, texter, diagram och frågeställningar.</a:t>
            </a:r>
            <a:endParaRPr sz="1200" dirty="0">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i="0" u="none" strike="noStrike" cap="none" dirty="0">
              <a:solidFill>
                <a:srgbClr val="000000"/>
              </a:solidFill>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En sammanställning av viktiga internationella organisationer med länkar till resp</a:t>
            </a:r>
            <a:r>
              <a:rPr lang="en" sz="1200" dirty="0">
                <a:latin typeface="Montserrat"/>
                <a:ea typeface="Montserrat"/>
                <a:cs typeface="Montserrat"/>
                <a:sym typeface="Montserrat"/>
              </a:rPr>
              <a:t>ektive</a:t>
            </a:r>
            <a:r>
              <a:rPr lang="en" sz="1200" i="0" u="none" strike="noStrike" cap="none" dirty="0">
                <a:solidFill>
                  <a:srgbClr val="000000"/>
                </a:solidFill>
                <a:latin typeface="Montserrat"/>
                <a:ea typeface="Montserrat"/>
                <a:cs typeface="Montserrat"/>
                <a:sym typeface="Montserrat"/>
              </a:rPr>
              <a:t> hemsid</a:t>
            </a:r>
            <a:r>
              <a:rPr lang="en" sz="1200" dirty="0">
                <a:latin typeface="Montserrat"/>
                <a:ea typeface="Montserrat"/>
                <a:cs typeface="Montserrat"/>
                <a:sym typeface="Montserrat"/>
              </a:rPr>
              <a:t>a.</a:t>
            </a:r>
            <a:endParaRPr sz="1200" dirty="0">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i="0" u="none" strike="noStrike" cap="none" dirty="0">
              <a:solidFill>
                <a:srgbClr val="000000"/>
              </a:solidFill>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All data och statistik kommer från Världsbanken och uppdateras årligen.</a:t>
            </a:r>
            <a:endParaRPr sz="1200" dirty="0">
              <a:latin typeface="Montserrat"/>
              <a:ea typeface="Montserrat"/>
              <a:cs typeface="Montserrat"/>
              <a:sym typeface="Montserrat"/>
            </a:endParaRPr>
          </a:p>
        </p:txBody>
      </p:sp>
      <p:cxnSp>
        <p:nvCxnSpPr>
          <p:cNvPr id="120" name="Google Shape;120;p21"/>
          <p:cNvCxnSpPr/>
          <p:nvPr/>
        </p:nvCxnSpPr>
        <p:spPr>
          <a:xfrm>
            <a:off x="632475" y="1273000"/>
            <a:ext cx="3219900" cy="4800"/>
          </a:xfrm>
          <a:prstGeom prst="straightConnector1">
            <a:avLst/>
          </a:prstGeom>
          <a:noFill/>
          <a:ln w="19050" cap="flat" cmpd="sng">
            <a:solidFill>
              <a:srgbClr val="18BDD4"/>
            </a:solidFill>
            <a:prstDash val="solid"/>
            <a:round/>
            <a:headEnd type="none" w="med" len="med"/>
            <a:tailEnd type="none" w="med" len="med"/>
          </a:ln>
        </p:spPr>
      </p:cxnSp>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231" y="238215"/>
            <a:ext cx="1398387" cy="695650"/>
          </a:xfrm>
          <a:prstGeom prst="rect">
            <a:avLst/>
          </a:prstGeom>
        </p:spPr>
      </p:pic>
      <p:sp>
        <p:nvSpPr>
          <p:cNvPr id="2" name="textruta 1"/>
          <p:cNvSpPr txBox="1"/>
          <p:nvPr/>
        </p:nvSpPr>
        <p:spPr>
          <a:xfrm>
            <a:off x="1447153" y="928837"/>
            <a:ext cx="1590541" cy="307777"/>
          </a:xfrm>
          <a:prstGeom prst="rect">
            <a:avLst/>
          </a:prstGeom>
          <a:noFill/>
        </p:spPr>
        <p:txBody>
          <a:bodyPr wrap="square" rtlCol="0">
            <a:spAutoFit/>
          </a:bodyPr>
          <a:lstStyle/>
          <a:p>
            <a:pPr algn="ctr"/>
            <a:r>
              <a:rPr lang="sv-SE" dirty="0">
                <a:latin typeface="Montserrat" panose="020B0604020202020204" charset="0"/>
              </a:rPr>
              <a:t>Världens länder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2"/>
          <p:cNvPicPr preferRelativeResize="0"/>
          <p:nvPr/>
        </p:nvPicPr>
        <p:blipFill rotWithShape="1">
          <a:blip r:embed="rId3">
            <a:alphaModFix/>
          </a:blip>
          <a:srcRect l="5245" t="5908" r="4040" b="8839"/>
          <a:stretch/>
        </p:blipFill>
        <p:spPr>
          <a:xfrm>
            <a:off x="4639350" y="393125"/>
            <a:ext cx="4448700" cy="2808099"/>
          </a:xfrm>
          <a:prstGeom prst="rect">
            <a:avLst/>
          </a:prstGeom>
          <a:noFill/>
          <a:ln>
            <a:noFill/>
          </a:ln>
        </p:spPr>
      </p:pic>
      <p:sp>
        <p:nvSpPr>
          <p:cNvPr id="126" name="Google Shape;126;p22"/>
          <p:cNvSpPr txBox="1"/>
          <p:nvPr/>
        </p:nvSpPr>
        <p:spPr>
          <a:xfrm>
            <a:off x="472700" y="1643625"/>
            <a:ext cx="3513600" cy="2652600"/>
          </a:xfrm>
          <a:prstGeom prst="rect">
            <a:avLst/>
          </a:prstGeom>
          <a:noFill/>
          <a:ln>
            <a:noFill/>
          </a:ln>
        </p:spPr>
        <p:txBody>
          <a:bodyPr spcFirstLastPara="1" wrap="square" lIns="91425" tIns="45700" rIns="91425" bIns="45700" anchor="t" anchorCtr="0">
            <a:noAutofit/>
          </a:bodyPr>
          <a:lstStyle/>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Fakta kring de 5 trosinriktningar som betraktas som världsreligioner enligt svensk läroplan.</a:t>
            </a:r>
            <a:endParaRPr sz="1200" dirty="0">
              <a:latin typeface="Montserrat"/>
              <a:ea typeface="Montserrat"/>
              <a:cs typeface="Montserrat"/>
              <a:sym typeface="Montserrat"/>
            </a:endParaRPr>
          </a:p>
          <a:p>
            <a:pPr marL="0" marR="0" lvl="0" indent="0" algn="l" rtl="0">
              <a:lnSpc>
                <a:spcPct val="100000"/>
              </a:lnSpc>
              <a:spcBef>
                <a:spcPts val="0"/>
              </a:spcBef>
              <a:spcAft>
                <a:spcPts val="0"/>
              </a:spcAft>
              <a:buNone/>
            </a:pPr>
            <a:endParaRPr sz="1200" dirty="0">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Klickbara kartor över utbredning, inriktningar och antal utövare.</a:t>
            </a:r>
            <a:endParaRPr sz="1200" dirty="0">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i="0" u="none" strike="noStrike" cap="none" dirty="0">
              <a:solidFill>
                <a:srgbClr val="000000"/>
              </a:solidFill>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Tydliga jämförelser av religionernas trosuppfattning inom viktiga områden.</a:t>
            </a:r>
            <a:endParaRPr sz="1200" dirty="0">
              <a:latin typeface="Montserrat"/>
              <a:ea typeface="Montserrat"/>
              <a:cs typeface="Montserrat"/>
              <a:sym typeface="Montserrat"/>
            </a:endParaRPr>
          </a:p>
          <a:p>
            <a:pPr marL="457200" marR="0" lvl="0" indent="0" algn="l" rtl="0">
              <a:lnSpc>
                <a:spcPct val="100000"/>
              </a:lnSpc>
              <a:spcBef>
                <a:spcPts val="0"/>
              </a:spcBef>
              <a:spcAft>
                <a:spcPts val="0"/>
              </a:spcAft>
              <a:buNone/>
            </a:pPr>
            <a:endParaRPr sz="1200" i="0" u="none" strike="noStrike" cap="none" dirty="0">
              <a:solidFill>
                <a:srgbClr val="000000"/>
              </a:solidFill>
              <a:latin typeface="Montserrat"/>
              <a:ea typeface="Montserrat"/>
              <a:cs typeface="Montserrat"/>
              <a:sym typeface="Montserrat"/>
            </a:endParaRPr>
          </a:p>
          <a:p>
            <a:pPr marL="285750" marR="0" lvl="0" indent="-273050" algn="l" rtl="0">
              <a:lnSpc>
                <a:spcPct val="100000"/>
              </a:lnSpc>
              <a:spcBef>
                <a:spcPts val="0"/>
              </a:spcBef>
              <a:spcAft>
                <a:spcPts val="0"/>
              </a:spcAft>
              <a:buClr>
                <a:srgbClr val="000000"/>
              </a:buClr>
              <a:buSzPts val="1200"/>
              <a:buFont typeface="Montserrat"/>
              <a:buChar char="●"/>
            </a:pPr>
            <a:r>
              <a:rPr lang="en" sz="1200" i="0" u="none" strike="noStrike" cap="none" dirty="0">
                <a:solidFill>
                  <a:srgbClr val="000000"/>
                </a:solidFill>
                <a:latin typeface="Montserrat"/>
                <a:ea typeface="Montserrat"/>
                <a:cs typeface="Montserrat"/>
                <a:sym typeface="Montserrat"/>
              </a:rPr>
              <a:t>Statistik och indelningar av religioner bygger på data från ARDA (The Ass</a:t>
            </a:r>
            <a:r>
              <a:rPr lang="en" sz="1200" dirty="0">
                <a:latin typeface="Montserrat"/>
                <a:ea typeface="Montserrat"/>
                <a:cs typeface="Montserrat"/>
                <a:sym typeface="Montserrat"/>
              </a:rPr>
              <a:t>o</a:t>
            </a:r>
            <a:r>
              <a:rPr lang="en" sz="1200" i="0" u="none" strike="noStrike" cap="none" dirty="0">
                <a:solidFill>
                  <a:srgbClr val="000000"/>
                </a:solidFill>
                <a:latin typeface="Montserrat"/>
                <a:ea typeface="Montserrat"/>
                <a:cs typeface="Montserrat"/>
                <a:sym typeface="Montserrat"/>
              </a:rPr>
              <a:t>ciation of Religion Data Archives)</a:t>
            </a:r>
            <a:r>
              <a:rPr lang="sv-SE" sz="1200" i="0" u="none" strike="noStrike" cap="none" dirty="0">
                <a:solidFill>
                  <a:srgbClr val="000000"/>
                </a:solidFill>
                <a:latin typeface="Montserrat"/>
                <a:ea typeface="Montserrat"/>
                <a:cs typeface="Montserrat"/>
                <a:sym typeface="Montserrat"/>
              </a:rPr>
              <a:t>.</a:t>
            </a:r>
            <a:endParaRPr sz="1200" dirty="0">
              <a:latin typeface="Montserrat"/>
              <a:ea typeface="Montserrat"/>
              <a:cs typeface="Montserrat"/>
              <a:sym typeface="Montserrat"/>
            </a:endParaRPr>
          </a:p>
        </p:txBody>
      </p:sp>
      <p:cxnSp>
        <p:nvCxnSpPr>
          <p:cNvPr id="128" name="Google Shape;128;p22"/>
          <p:cNvCxnSpPr/>
          <p:nvPr/>
        </p:nvCxnSpPr>
        <p:spPr>
          <a:xfrm>
            <a:off x="632475" y="1273000"/>
            <a:ext cx="3219900" cy="4800"/>
          </a:xfrm>
          <a:prstGeom prst="straightConnector1">
            <a:avLst/>
          </a:prstGeom>
          <a:noFill/>
          <a:ln w="19050" cap="flat" cmpd="sng">
            <a:solidFill>
              <a:srgbClr val="18BDD4"/>
            </a:solidFill>
            <a:prstDash val="solid"/>
            <a:round/>
            <a:headEnd type="none" w="med" len="med"/>
            <a:tailEnd type="none" w="med" len="med"/>
          </a:ln>
        </p:spPr>
      </p:cxnSp>
      <p:pic>
        <p:nvPicPr>
          <p:cNvPr id="6" name="Bildobjekt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306" y="211525"/>
            <a:ext cx="1398387" cy="695650"/>
          </a:xfrm>
          <a:prstGeom prst="rect">
            <a:avLst/>
          </a:prstGeom>
        </p:spPr>
      </p:pic>
      <p:sp>
        <p:nvSpPr>
          <p:cNvPr id="2" name="textruta 1"/>
          <p:cNvSpPr txBox="1"/>
          <p:nvPr/>
        </p:nvSpPr>
        <p:spPr>
          <a:xfrm>
            <a:off x="1234606" y="912829"/>
            <a:ext cx="1989786" cy="307777"/>
          </a:xfrm>
          <a:prstGeom prst="rect">
            <a:avLst/>
          </a:prstGeom>
          <a:noFill/>
        </p:spPr>
        <p:txBody>
          <a:bodyPr wrap="square" rtlCol="0">
            <a:spAutoFit/>
          </a:bodyPr>
          <a:lstStyle/>
          <a:p>
            <a:pPr algn="ctr"/>
            <a:r>
              <a:rPr lang="sv-SE" dirty="0">
                <a:latin typeface="Montserrat" panose="020B0604020202020204" charset="0"/>
              </a:rPr>
              <a:t>Världens religioner</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86773FFEFF4764CA0D0FBD8502E3E95" ma:contentTypeVersion="9" ma:contentTypeDescription="Skapa ett nytt dokument." ma:contentTypeScope="" ma:versionID="b604753ba8b4adc51b7ea56ae2ceee8a">
  <xsd:schema xmlns:xsd="http://www.w3.org/2001/XMLSchema" xmlns:xs="http://www.w3.org/2001/XMLSchema" xmlns:p="http://schemas.microsoft.com/office/2006/metadata/properties" xmlns:ns2="782e073e-356a-4506-a7d1-4d4ea10bb41b" xmlns:ns3="8202fdfa-3ba3-4876-a25e-3ed01c7af13f" targetNamespace="http://schemas.microsoft.com/office/2006/metadata/properties" ma:root="true" ma:fieldsID="c80e3b317daa5b2846c5994185e87e42" ns2:_="" ns3:_="">
    <xsd:import namespace="782e073e-356a-4506-a7d1-4d4ea10bb41b"/>
    <xsd:import namespace="8202fdfa-3ba3-4876-a25e-3ed01c7af13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e073e-356a-4506-a7d1-4d4ea10bb41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02fdfa-3ba3-4876-a25e-3ed01c7af13f"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BF0FFE-D0E7-48EB-AECF-32A048DBC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2e073e-356a-4506-a7d1-4d4ea10bb41b"/>
    <ds:schemaRef ds:uri="8202fdfa-3ba3-4876-a25e-3ed01c7af1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53CD03-AABE-442B-9B0D-D113A8C0E232}">
  <ds:schemaRefs>
    <ds:schemaRef ds:uri="http://schemas.microsoft.com/sharepoint/v3/contenttype/forms"/>
  </ds:schemaRefs>
</ds:datastoreItem>
</file>

<file path=customXml/itemProps3.xml><?xml version="1.0" encoding="utf-8"?>
<ds:datastoreItem xmlns:ds="http://schemas.openxmlformats.org/officeDocument/2006/customXml" ds:itemID="{E5398346-D19E-49ED-A4F6-47D94B95D96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3264</TotalTime>
  <Words>773</Words>
  <Application>Microsoft Office PowerPoint</Application>
  <PresentationFormat>Bildspel på skärmen (16:9)</PresentationFormat>
  <Paragraphs>132</Paragraphs>
  <Slides>12</Slides>
  <Notes>12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12</vt:i4>
      </vt:variant>
    </vt:vector>
  </HeadingPairs>
  <TitlesOfParts>
    <vt:vector size="15" baseType="lpstr">
      <vt:lpstr>Arial</vt:lpstr>
      <vt:lpstr>Montserrat</vt:lpstr>
      <vt:lpstr>Simple Light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Kenneth Skårud</dc:creator>
  <cp:lastModifiedBy>Linda Dahlkvist</cp:lastModifiedBy>
  <cp:revision>38</cp:revision>
  <dcterms:modified xsi:type="dcterms:W3CDTF">2019-10-04T10:51:59Z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0x010100B86773FFEFF4764CA0D0FBD8502E3E95</vt:lpwstr>
  </property>
</Properties>
</file>